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506" r:id="rId2"/>
    <p:sldId id="507" r:id="rId3"/>
    <p:sldId id="295" r:id="rId4"/>
    <p:sldId id="291" r:id="rId5"/>
    <p:sldId id="292" r:id="rId6"/>
    <p:sldId id="258" r:id="rId7"/>
    <p:sldId id="278" r:id="rId8"/>
    <p:sldId id="294" r:id="rId9"/>
    <p:sldId id="259" r:id="rId10"/>
    <p:sldId id="260" r:id="rId11"/>
    <p:sldId id="508" r:id="rId12"/>
    <p:sldId id="279" r:id="rId13"/>
    <p:sldId id="280" r:id="rId14"/>
    <p:sldId id="262" r:id="rId15"/>
    <p:sldId id="263" r:id="rId16"/>
    <p:sldId id="264" r:id="rId17"/>
    <p:sldId id="265" r:id="rId18"/>
    <p:sldId id="266" r:id="rId19"/>
    <p:sldId id="509" r:id="rId20"/>
    <p:sldId id="268" r:id="rId21"/>
    <p:sldId id="269" r:id="rId22"/>
    <p:sldId id="261" r:id="rId23"/>
    <p:sldId id="270" r:id="rId24"/>
    <p:sldId id="510" r:id="rId25"/>
    <p:sldId id="293" r:id="rId26"/>
    <p:sldId id="271" r:id="rId27"/>
    <p:sldId id="281" r:id="rId28"/>
    <p:sldId id="272" r:id="rId29"/>
    <p:sldId id="273" r:id="rId30"/>
    <p:sldId id="274" r:id="rId31"/>
    <p:sldId id="275" r:id="rId32"/>
    <p:sldId id="276" r:id="rId33"/>
    <p:sldId id="285" r:id="rId34"/>
    <p:sldId id="286" r:id="rId35"/>
    <p:sldId id="282" r:id="rId36"/>
    <p:sldId id="283" r:id="rId37"/>
    <p:sldId id="284" r:id="rId38"/>
    <p:sldId id="287" r:id="rId39"/>
    <p:sldId id="288" r:id="rId40"/>
    <p:sldId id="511" r:id="rId41"/>
    <p:sldId id="257" r:id="rId42"/>
    <p:sldId id="513" r:id="rId43"/>
    <p:sldId id="514" r:id="rId44"/>
    <p:sldId id="515" r:id="rId45"/>
    <p:sldId id="516" r:id="rId46"/>
    <p:sldId id="517" r:id="rId47"/>
    <p:sldId id="518" r:id="rId48"/>
    <p:sldId id="267" r:id="rId49"/>
    <p:sldId id="519" r:id="rId50"/>
    <p:sldId id="520" r:id="rId51"/>
    <p:sldId id="521" r:id="rId52"/>
    <p:sldId id="522" r:id="rId53"/>
    <p:sldId id="277" r:id="rId54"/>
    <p:sldId id="523" r:id="rId55"/>
    <p:sldId id="524" r:id="rId56"/>
    <p:sldId id="525" r:id="rId57"/>
    <p:sldId id="526" r:id="rId58"/>
    <p:sldId id="527" r:id="rId59"/>
    <p:sldId id="528" r:id="rId60"/>
    <p:sldId id="529" r:id="rId61"/>
    <p:sldId id="289" r:id="rId62"/>
    <p:sldId id="530" r:id="rId63"/>
    <p:sldId id="531" r:id="rId64"/>
    <p:sldId id="532" r:id="rId65"/>
    <p:sldId id="533" r:id="rId66"/>
    <p:sldId id="296" r:id="rId67"/>
    <p:sldId id="298" r:id="rId68"/>
    <p:sldId id="302" r:id="rId69"/>
    <p:sldId id="303" r:id="rId70"/>
    <p:sldId id="512" r:id="rId7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93"/>
    <p:restoredTop sz="94694"/>
  </p:normalViewPr>
  <p:slideViewPr>
    <p:cSldViewPr snapToGrid="0" snapToObjects="1">
      <p:cViewPr varScale="1">
        <p:scale>
          <a:sx n="161" d="100"/>
          <a:sy n="161" d="100"/>
        </p:scale>
        <p:origin x="1032" y="200"/>
      </p:cViewPr>
      <p:guideLst>
        <p:guide orient="horz" pos="1620"/>
        <p:guide pos="2880"/>
      </p:guideLst>
    </p:cSldViewPr>
  </p:slideViewPr>
  <p:notesTextViewPr>
    <p:cViewPr>
      <p:scale>
        <a:sx n="100" d="100"/>
        <a:sy n="100" d="100"/>
      </p:scale>
      <p:origin x="0" y="0"/>
    </p:cViewPr>
  </p:notesTextViewPr>
  <p:sorterViewPr>
    <p:cViewPr>
      <p:scale>
        <a:sx n="1" d="1"/>
        <a:sy n="1" d="1"/>
      </p:scale>
      <p:origin x="0" y="1231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89DC69-7FD6-374A-A9ED-9FD6B5D82017}" type="datetimeFigureOut">
              <a:rPr lang="en-US" smtClean="0"/>
              <a:t>1/26/23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FF8CBC-F54F-D042-B087-1C0CD358E472}" type="slidenum">
              <a:rPr lang="en-US" smtClean="0"/>
              <a:t>‹#›</a:t>
            </a:fld>
            <a:endParaRPr lang="en-US"/>
          </a:p>
        </p:txBody>
      </p:sp>
    </p:spTree>
    <p:extLst>
      <p:ext uri="{BB962C8B-B14F-4D97-AF65-F5344CB8AC3E}">
        <p14:creationId xmlns:p14="http://schemas.microsoft.com/office/powerpoint/2010/main" val="319778468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a:buChar char="•"/>
            </a:pPr>
            <a:r>
              <a:rPr lang="en-US" dirty="0"/>
              <a:t>Assignment 2: Wednesday</a:t>
            </a:r>
          </a:p>
          <a:p>
            <a:pPr marL="171450" indent="-171450">
              <a:buFont typeface="Arial"/>
              <a:buChar char="•"/>
            </a:pPr>
            <a:r>
              <a:rPr lang="en-US" dirty="0"/>
              <a:t>Midterm:</a:t>
            </a:r>
            <a:r>
              <a:rPr lang="en-US" baseline="0" dirty="0"/>
              <a:t> October 24 (will cover material through this week)</a:t>
            </a:r>
          </a:p>
          <a:p>
            <a:pPr marL="171450" indent="-171450">
              <a:buFont typeface="Arial"/>
              <a:buChar char="•"/>
            </a:pPr>
            <a:r>
              <a:rPr lang="en-US" baseline="0" dirty="0"/>
              <a:t>Wednesday’s lecture: Recorded. Extra office hour TBD (Friday afternoon)</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a:t>
            </a:fld>
            <a:endParaRPr lang="en-US"/>
          </a:p>
        </p:txBody>
      </p:sp>
    </p:spTree>
    <p:extLst>
      <p:ext uri="{BB962C8B-B14F-4D97-AF65-F5344CB8AC3E}">
        <p14:creationId xmlns:p14="http://schemas.microsoft.com/office/powerpoint/2010/main" val="2260525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1F557C-F534-574F-870F-C3AE0E2DB8DA}" type="slidenum">
              <a:rPr lang="en-US"/>
              <a:pPr/>
              <a:t>20</a:t>
            </a:fld>
            <a:endParaRPr lang="en-US"/>
          </a:p>
        </p:txBody>
      </p:sp>
      <p:sp>
        <p:nvSpPr>
          <p:cNvPr id="1423362"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1423363" name="Rectangle 3"/>
          <p:cNvSpPr>
            <a:spLocks noGrp="1" noChangeArrowheads="1"/>
          </p:cNvSpPr>
          <p:nvPr>
            <p:ph type="body" idx="1"/>
          </p:nvPr>
        </p:nvSpPr>
        <p:spPr/>
        <p:txBody>
          <a:bodyPr/>
          <a:lstStyle/>
          <a:p>
            <a:r>
              <a:rPr lang="en-US"/>
              <a:t>TLD DNS servers:   each root server on 200 machines.  Requests use IP any cast.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E6A465-8785-654C-A346-4FA085662FAB}" type="slidenum">
              <a:rPr lang="en-US"/>
              <a:pPr/>
              <a:t>21</a:t>
            </a:fld>
            <a:endParaRPr lang="en-US"/>
          </a:p>
        </p:txBody>
      </p:sp>
      <p:sp>
        <p:nvSpPr>
          <p:cNvPr id="1436674"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1436675" name="Rectangle 3"/>
          <p:cNvSpPr>
            <a:spLocks noGrp="1" noChangeArrowheads="1"/>
          </p:cNvSpPr>
          <p:nvPr>
            <p:ph type="body" idx="1"/>
          </p:nvPr>
        </p:nvSpPr>
        <p:spPr/>
        <p:txBody>
          <a:bodyPr/>
          <a:lstStyle/>
          <a:p>
            <a:r>
              <a:rPr lang="en-US"/>
              <a:t>Root servers specify where the TLDs are (.com, .net, …)</a:t>
            </a:r>
          </a:p>
          <a:p>
            <a:r>
              <a:rPr lang="en-US"/>
              <a:t>f-root is supported by 42 different locations.</a:t>
            </a:r>
          </a:p>
          <a:p>
            <a:r>
              <a:rPr lang="en-US"/>
              <a:t>Only one root server is sufficient to make the Internet work.</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17DB23-035B-FD40-A2A7-00F89B36FD4E}" type="slidenum">
              <a:rPr lang="en-US"/>
              <a:pPr/>
              <a:t>22</a:t>
            </a:fld>
            <a:endParaRPr lang="en-US"/>
          </a:p>
        </p:txBody>
      </p:sp>
      <p:sp>
        <p:nvSpPr>
          <p:cNvPr id="1434626"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1434627" name="Rectangle 3"/>
          <p:cNvSpPr>
            <a:spLocks noGrp="1" noChangeArrowheads="1"/>
          </p:cNvSpPr>
          <p:nvPr>
            <p:ph type="body" idx="1"/>
          </p:nvPr>
        </p:nvSpPr>
        <p:spPr/>
        <p:txBody>
          <a:bodyPr/>
          <a:lstStyle/>
          <a:p>
            <a:r>
              <a:rPr lang="en-US"/>
              <a:t>Other measurements:   (MeasurementFactory):</a:t>
            </a:r>
          </a:p>
          <a:p>
            <a:r>
              <a:rPr lang="en-US"/>
              <a:t>There are an estimated 7.5 million external DNS servers on the public Internet. Over 75% of domain</a:t>
            </a:r>
          </a:p>
          <a:p>
            <a:r>
              <a:rPr lang="en-US"/>
              <a:t>name servers (of roughly 1.3 million sampled) allow recursive name service to arbitrary queriers.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9798255-9C8D-D148-936C-F7D46F8905F4}" type="slidenum">
              <a:rPr lang="en-US"/>
              <a:pPr>
                <a:defRPr/>
              </a:pPr>
              <a:t>26</a:t>
            </a:fld>
            <a:endParaRPr lang="en-US"/>
          </a:p>
        </p:txBody>
      </p:sp>
      <p:sp>
        <p:nvSpPr>
          <p:cNvPr id="20482"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20483" name="Rectangle 3"/>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64E3748-BA35-3248-83A2-67C8CD66A070}" type="slidenum">
              <a:rPr lang="en-US"/>
              <a:pPr>
                <a:defRPr/>
              </a:pPr>
              <a:t>28</a:t>
            </a:fld>
            <a:endParaRPr lang="en-US"/>
          </a:p>
        </p:txBody>
      </p:sp>
      <p:sp>
        <p:nvSpPr>
          <p:cNvPr id="26626" name="Rectangle 2"/>
          <p:cNvSpPr>
            <a:spLocks noGrp="1" noRot="1" noChangeAspect="1" noChangeArrowheads="1" noTextEdit="1"/>
          </p:cNvSpPr>
          <p:nvPr>
            <p:ph type="sldImg"/>
          </p:nvPr>
        </p:nvSpPr>
        <p:spPr>
          <a:xfrm>
            <a:off x="642938" y="914400"/>
            <a:ext cx="5572125" cy="3135313"/>
          </a:xfrm>
          <a:solidFill>
            <a:srgbClr val="FFFFFF"/>
          </a:solidFill>
          <a:ln/>
          <a:extLst>
            <a:ext uri="{FAA26D3D-D897-4be2-8F04-BA451C77F1D7}">
              <ma14:placeholderFlag xmlns="" xmlns:ma14="http://schemas.microsoft.com/office/mac/drawingml/2011/main" val="1"/>
            </a:ext>
          </a:extLst>
        </p:spPr>
      </p:sp>
      <p:sp>
        <p:nvSpPr>
          <p:cNvPr id="26627" name="Text Box 3"/>
          <p:cNvSpPr txBox="1">
            <a:spLocks noGrp="1" noChangeArrowheads="1"/>
          </p:cNvSpPr>
          <p:nvPr>
            <p:ph type="body" idx="1"/>
          </p:nvPr>
        </p:nvSpPr>
        <p:spPr>
          <a:xfrm>
            <a:off x="1046163" y="4352925"/>
            <a:ext cx="4770437" cy="3478213"/>
          </a:xfrm>
          <a:ln/>
        </p:spPr>
        <p:txBody>
          <a:bodyPr wrap="none" anchor="ctr"/>
          <a:lstStyle>
            <a:lvl1pPr defTabSz="457200">
              <a:defRPr sz="1200">
                <a:solidFill>
                  <a:schemeClr val="tx1"/>
                </a:solidFill>
                <a:latin typeface="Arial" charset="0"/>
                <a:ea typeface="ＭＳ Ｐゴシック" charset="0"/>
              </a:defRPr>
            </a:lvl1pPr>
            <a:lvl2pPr marL="742950" indent="-285750" defTabSz="457200">
              <a:defRPr sz="1200">
                <a:solidFill>
                  <a:schemeClr val="tx1"/>
                </a:solidFill>
                <a:latin typeface="Arial" charset="0"/>
                <a:ea typeface="ＭＳ Ｐゴシック" charset="0"/>
              </a:defRPr>
            </a:lvl2pPr>
            <a:lvl3pPr marL="1143000" indent="-228600" defTabSz="457200">
              <a:defRPr sz="1200">
                <a:solidFill>
                  <a:schemeClr val="tx1"/>
                </a:solidFill>
                <a:latin typeface="Arial" charset="0"/>
                <a:ea typeface="ＭＳ Ｐゴシック" charset="0"/>
              </a:defRPr>
            </a:lvl3pPr>
            <a:lvl4pPr marL="1600200" indent="-228600" defTabSz="457200">
              <a:defRPr sz="1200">
                <a:solidFill>
                  <a:schemeClr val="tx1"/>
                </a:solidFill>
                <a:latin typeface="Arial" charset="0"/>
                <a:ea typeface="ＭＳ Ｐゴシック" charset="0"/>
              </a:defRPr>
            </a:lvl4pPr>
            <a:lvl5pPr marL="2057400" indent="-228600" defTabSz="457200">
              <a:defRPr sz="1200">
                <a:solidFill>
                  <a:schemeClr val="tx1"/>
                </a:solidFill>
                <a:latin typeface="Arial" charset="0"/>
                <a:ea typeface="ＭＳ Ｐゴシック" charset="0"/>
              </a:defRPr>
            </a:lvl5pPr>
            <a:lvl6pPr marL="2514600" indent="-228600" fontAlgn="base">
              <a:spcBef>
                <a:spcPct val="30000"/>
              </a:spcBef>
              <a:spcAft>
                <a:spcPct val="0"/>
              </a:spcAft>
              <a:defRPr sz="1200">
                <a:solidFill>
                  <a:schemeClr val="tx1"/>
                </a:solidFill>
                <a:latin typeface="Arial" charset="0"/>
                <a:ea typeface="ＭＳ Ｐゴシック" charset="0"/>
              </a:defRPr>
            </a:lvl6pPr>
            <a:lvl7pPr marL="2971800" indent="-228600" fontAlgn="base">
              <a:spcBef>
                <a:spcPct val="30000"/>
              </a:spcBef>
              <a:spcAft>
                <a:spcPct val="0"/>
              </a:spcAft>
              <a:defRPr sz="1200">
                <a:solidFill>
                  <a:schemeClr val="tx1"/>
                </a:solidFill>
                <a:latin typeface="Arial" charset="0"/>
                <a:ea typeface="ＭＳ Ｐゴシック" charset="0"/>
              </a:defRPr>
            </a:lvl7pPr>
            <a:lvl8pPr marL="3429000" indent="-228600" fontAlgn="base">
              <a:spcBef>
                <a:spcPct val="30000"/>
              </a:spcBef>
              <a:spcAft>
                <a:spcPct val="0"/>
              </a:spcAft>
              <a:defRPr sz="1200">
                <a:solidFill>
                  <a:schemeClr val="tx1"/>
                </a:solidFill>
                <a:latin typeface="Arial" charset="0"/>
                <a:ea typeface="ＭＳ Ｐゴシック" charset="0"/>
              </a:defRPr>
            </a:lvl8pPr>
            <a:lvl9pPr marL="3886200" indent="-228600" fontAlgn="base">
              <a:spcBef>
                <a:spcPct val="30000"/>
              </a:spcBef>
              <a:spcAft>
                <a:spcPct val="0"/>
              </a:spcAft>
              <a:defRPr sz="1200">
                <a:solidFill>
                  <a:schemeClr val="tx1"/>
                </a:solidFill>
                <a:latin typeface="Arial" charset="0"/>
                <a:ea typeface="ＭＳ Ｐゴシック" charset="0"/>
              </a:defRPr>
            </a:lvl9pPr>
          </a:lstStyle>
          <a:p>
            <a:pPr eaLnBrk="1" hangingPunct="1">
              <a:defRPr/>
            </a:pPr>
            <a:endParaRPr lang="en-US">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F990A3A-338D-B94F-95F8-20DD0CE524EA}" type="slidenum">
              <a:rPr lang="en-US"/>
              <a:pPr>
                <a:defRPr/>
              </a:pPr>
              <a:t>29</a:t>
            </a:fld>
            <a:endParaRPr lang="en-US"/>
          </a:p>
        </p:txBody>
      </p:sp>
      <p:sp>
        <p:nvSpPr>
          <p:cNvPr id="28674" name="Rectangle 2"/>
          <p:cNvSpPr>
            <a:spLocks noGrp="1" noRot="1" noChangeAspect="1" noChangeArrowheads="1" noTextEdit="1"/>
          </p:cNvSpPr>
          <p:nvPr>
            <p:ph type="sldImg"/>
          </p:nvPr>
        </p:nvSpPr>
        <p:spPr>
          <a:xfrm>
            <a:off x="642938" y="914400"/>
            <a:ext cx="5572125" cy="3135313"/>
          </a:xfrm>
          <a:solidFill>
            <a:srgbClr val="FFFFFF"/>
          </a:solidFill>
          <a:ln/>
          <a:extLst>
            <a:ext uri="{FAA26D3D-D897-4be2-8F04-BA451C77F1D7}">
              <ma14:placeholderFlag xmlns="" xmlns:ma14="http://schemas.microsoft.com/office/mac/drawingml/2011/main" val="1"/>
            </a:ext>
          </a:extLst>
        </p:spPr>
      </p:sp>
      <p:sp>
        <p:nvSpPr>
          <p:cNvPr id="28675" name="Text Box 3"/>
          <p:cNvSpPr txBox="1">
            <a:spLocks noGrp="1" noChangeArrowheads="1"/>
          </p:cNvSpPr>
          <p:nvPr>
            <p:ph type="body" idx="1"/>
          </p:nvPr>
        </p:nvSpPr>
        <p:spPr>
          <a:xfrm>
            <a:off x="1046163" y="4352925"/>
            <a:ext cx="4770437" cy="3478213"/>
          </a:xfrm>
          <a:ln/>
        </p:spPr>
        <p:txBody>
          <a:bodyPr wrap="none" anchor="ctr"/>
          <a:lstStyle>
            <a:lvl1pPr defTabSz="457200">
              <a:defRPr sz="1200">
                <a:solidFill>
                  <a:schemeClr val="tx1"/>
                </a:solidFill>
                <a:latin typeface="Arial" charset="0"/>
                <a:ea typeface="ＭＳ Ｐゴシック" charset="0"/>
              </a:defRPr>
            </a:lvl1pPr>
            <a:lvl2pPr marL="742950" indent="-285750" defTabSz="457200">
              <a:defRPr sz="1200">
                <a:solidFill>
                  <a:schemeClr val="tx1"/>
                </a:solidFill>
                <a:latin typeface="Arial" charset="0"/>
                <a:ea typeface="ＭＳ Ｐゴシック" charset="0"/>
              </a:defRPr>
            </a:lvl2pPr>
            <a:lvl3pPr marL="1143000" indent="-228600" defTabSz="457200">
              <a:defRPr sz="1200">
                <a:solidFill>
                  <a:schemeClr val="tx1"/>
                </a:solidFill>
                <a:latin typeface="Arial" charset="0"/>
                <a:ea typeface="ＭＳ Ｐゴシック" charset="0"/>
              </a:defRPr>
            </a:lvl3pPr>
            <a:lvl4pPr marL="1600200" indent="-228600" defTabSz="457200">
              <a:defRPr sz="1200">
                <a:solidFill>
                  <a:schemeClr val="tx1"/>
                </a:solidFill>
                <a:latin typeface="Arial" charset="0"/>
                <a:ea typeface="ＭＳ Ｐゴシック" charset="0"/>
              </a:defRPr>
            </a:lvl4pPr>
            <a:lvl5pPr marL="2057400" indent="-228600" defTabSz="457200">
              <a:defRPr sz="1200">
                <a:solidFill>
                  <a:schemeClr val="tx1"/>
                </a:solidFill>
                <a:latin typeface="Arial" charset="0"/>
                <a:ea typeface="ＭＳ Ｐゴシック" charset="0"/>
              </a:defRPr>
            </a:lvl5pPr>
            <a:lvl6pPr marL="2514600" indent="-228600" fontAlgn="base">
              <a:spcBef>
                <a:spcPct val="30000"/>
              </a:spcBef>
              <a:spcAft>
                <a:spcPct val="0"/>
              </a:spcAft>
              <a:defRPr sz="1200">
                <a:solidFill>
                  <a:schemeClr val="tx1"/>
                </a:solidFill>
                <a:latin typeface="Arial" charset="0"/>
                <a:ea typeface="ＭＳ Ｐゴシック" charset="0"/>
              </a:defRPr>
            </a:lvl6pPr>
            <a:lvl7pPr marL="2971800" indent="-228600" fontAlgn="base">
              <a:spcBef>
                <a:spcPct val="30000"/>
              </a:spcBef>
              <a:spcAft>
                <a:spcPct val="0"/>
              </a:spcAft>
              <a:defRPr sz="1200">
                <a:solidFill>
                  <a:schemeClr val="tx1"/>
                </a:solidFill>
                <a:latin typeface="Arial" charset="0"/>
                <a:ea typeface="ＭＳ Ｐゴシック" charset="0"/>
              </a:defRPr>
            </a:lvl7pPr>
            <a:lvl8pPr marL="3429000" indent="-228600" fontAlgn="base">
              <a:spcBef>
                <a:spcPct val="30000"/>
              </a:spcBef>
              <a:spcAft>
                <a:spcPct val="0"/>
              </a:spcAft>
              <a:defRPr sz="1200">
                <a:solidFill>
                  <a:schemeClr val="tx1"/>
                </a:solidFill>
                <a:latin typeface="Arial" charset="0"/>
                <a:ea typeface="ＭＳ Ｐゴシック" charset="0"/>
              </a:defRPr>
            </a:lvl8pPr>
            <a:lvl9pPr marL="3886200" indent="-228600" fontAlgn="base">
              <a:spcBef>
                <a:spcPct val="30000"/>
              </a:spcBef>
              <a:spcAft>
                <a:spcPct val="0"/>
              </a:spcAft>
              <a:defRPr sz="1200">
                <a:solidFill>
                  <a:schemeClr val="tx1"/>
                </a:solidFill>
                <a:latin typeface="Arial" charset="0"/>
                <a:ea typeface="ＭＳ Ｐゴシック" charset="0"/>
              </a:defRPr>
            </a:lvl9pPr>
          </a:lstStyle>
          <a:p>
            <a:pPr eaLnBrk="1" hangingPunct="1">
              <a:defRPr/>
            </a:pPr>
            <a:endParaRPr lang="en-US">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AA9481D-3C3F-9B45-956F-E4433D3405FB}" type="slidenum">
              <a:rPr lang="en-US"/>
              <a:pPr>
                <a:defRPr/>
              </a:pPr>
              <a:t>30</a:t>
            </a:fld>
            <a:endParaRPr lang="en-US"/>
          </a:p>
        </p:txBody>
      </p:sp>
      <p:sp>
        <p:nvSpPr>
          <p:cNvPr id="30722" name="Rectangle 2"/>
          <p:cNvSpPr>
            <a:spLocks noGrp="1" noRot="1" noChangeAspect="1" noChangeArrowheads="1" noTextEdit="1"/>
          </p:cNvSpPr>
          <p:nvPr>
            <p:ph type="sldImg"/>
          </p:nvPr>
        </p:nvSpPr>
        <p:spPr>
          <a:xfrm>
            <a:off x="817563" y="1243013"/>
            <a:ext cx="5222875" cy="2938462"/>
          </a:xfrm>
          <a:solidFill>
            <a:srgbClr val="FFFFFF"/>
          </a:solidFill>
          <a:ln/>
          <a:extLst>
            <a:ext uri="{FAA26D3D-D897-4be2-8F04-BA451C77F1D7}">
              <ma14:placeholderFlag xmlns="" xmlns:ma14="http://schemas.microsoft.com/office/mac/drawingml/2011/main" val="1"/>
            </a:ext>
          </a:extLst>
        </p:spPr>
      </p:sp>
      <p:sp>
        <p:nvSpPr>
          <p:cNvPr id="30723" name="Text Box 3"/>
          <p:cNvSpPr txBox="1">
            <a:spLocks noGrp="1" noChangeArrowheads="1"/>
          </p:cNvSpPr>
          <p:nvPr>
            <p:ph type="body" idx="1"/>
          </p:nvPr>
        </p:nvSpPr>
        <p:spPr>
          <a:xfrm>
            <a:off x="1046163" y="4352925"/>
            <a:ext cx="4770437" cy="3478213"/>
          </a:xfrm>
          <a:ln/>
        </p:spPr>
        <p:txBody>
          <a:bodyPr wrap="none" anchor="ctr"/>
          <a:lstStyle>
            <a:lvl1pPr defTabSz="457200">
              <a:defRPr sz="1200">
                <a:solidFill>
                  <a:schemeClr val="tx1"/>
                </a:solidFill>
                <a:latin typeface="Arial" charset="0"/>
                <a:ea typeface="ＭＳ Ｐゴシック" charset="0"/>
              </a:defRPr>
            </a:lvl1pPr>
            <a:lvl2pPr marL="742950" indent="-285750" defTabSz="457200">
              <a:defRPr sz="1200">
                <a:solidFill>
                  <a:schemeClr val="tx1"/>
                </a:solidFill>
                <a:latin typeface="Arial" charset="0"/>
                <a:ea typeface="ＭＳ Ｐゴシック" charset="0"/>
              </a:defRPr>
            </a:lvl2pPr>
            <a:lvl3pPr marL="1143000" indent="-228600" defTabSz="457200">
              <a:defRPr sz="1200">
                <a:solidFill>
                  <a:schemeClr val="tx1"/>
                </a:solidFill>
                <a:latin typeface="Arial" charset="0"/>
                <a:ea typeface="ＭＳ Ｐゴシック" charset="0"/>
              </a:defRPr>
            </a:lvl3pPr>
            <a:lvl4pPr marL="1600200" indent="-228600" defTabSz="457200">
              <a:defRPr sz="1200">
                <a:solidFill>
                  <a:schemeClr val="tx1"/>
                </a:solidFill>
                <a:latin typeface="Arial" charset="0"/>
                <a:ea typeface="ＭＳ Ｐゴシック" charset="0"/>
              </a:defRPr>
            </a:lvl4pPr>
            <a:lvl5pPr marL="2057400" indent="-228600" defTabSz="457200">
              <a:defRPr sz="1200">
                <a:solidFill>
                  <a:schemeClr val="tx1"/>
                </a:solidFill>
                <a:latin typeface="Arial" charset="0"/>
                <a:ea typeface="ＭＳ Ｐゴシック" charset="0"/>
              </a:defRPr>
            </a:lvl5pPr>
            <a:lvl6pPr marL="2514600" indent="-228600" fontAlgn="base">
              <a:spcBef>
                <a:spcPct val="30000"/>
              </a:spcBef>
              <a:spcAft>
                <a:spcPct val="0"/>
              </a:spcAft>
              <a:defRPr sz="1200">
                <a:solidFill>
                  <a:schemeClr val="tx1"/>
                </a:solidFill>
                <a:latin typeface="Arial" charset="0"/>
                <a:ea typeface="ＭＳ Ｐゴシック" charset="0"/>
              </a:defRPr>
            </a:lvl6pPr>
            <a:lvl7pPr marL="2971800" indent="-228600" fontAlgn="base">
              <a:spcBef>
                <a:spcPct val="30000"/>
              </a:spcBef>
              <a:spcAft>
                <a:spcPct val="0"/>
              </a:spcAft>
              <a:defRPr sz="1200">
                <a:solidFill>
                  <a:schemeClr val="tx1"/>
                </a:solidFill>
                <a:latin typeface="Arial" charset="0"/>
                <a:ea typeface="ＭＳ Ｐゴシック" charset="0"/>
              </a:defRPr>
            </a:lvl7pPr>
            <a:lvl8pPr marL="3429000" indent="-228600" fontAlgn="base">
              <a:spcBef>
                <a:spcPct val="30000"/>
              </a:spcBef>
              <a:spcAft>
                <a:spcPct val="0"/>
              </a:spcAft>
              <a:defRPr sz="1200">
                <a:solidFill>
                  <a:schemeClr val="tx1"/>
                </a:solidFill>
                <a:latin typeface="Arial" charset="0"/>
                <a:ea typeface="ＭＳ Ｐゴシック" charset="0"/>
              </a:defRPr>
            </a:lvl8pPr>
            <a:lvl9pPr marL="3886200" indent="-228600" fontAlgn="base">
              <a:spcBef>
                <a:spcPct val="30000"/>
              </a:spcBef>
              <a:spcAft>
                <a:spcPct val="0"/>
              </a:spcAft>
              <a:defRPr sz="1200">
                <a:solidFill>
                  <a:schemeClr val="tx1"/>
                </a:solidFill>
                <a:latin typeface="Arial" charset="0"/>
                <a:ea typeface="ＭＳ Ｐゴシック" charset="0"/>
              </a:defRPr>
            </a:lvl9pPr>
          </a:lstStyle>
          <a:p>
            <a:pPr eaLnBrk="1" hangingPunct="1">
              <a:defRPr/>
            </a:pPr>
            <a:endParaRPr lang="en-US">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ED17B31-59B6-5049-AC81-BDEDB2159477}" type="slidenum">
              <a:rPr lang="en-US"/>
              <a:pPr>
                <a:defRPr/>
              </a:pPr>
              <a:t>31</a:t>
            </a:fld>
            <a:endParaRPr lang="en-US"/>
          </a:p>
        </p:txBody>
      </p:sp>
      <p:sp>
        <p:nvSpPr>
          <p:cNvPr id="22530"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22531" name="Rectangle 3"/>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04B8839-4EC3-8843-850E-F96594488C03}" type="slidenum">
              <a:rPr lang="en-US"/>
              <a:pPr>
                <a:defRPr/>
              </a:pPr>
              <a:t>32</a:t>
            </a:fld>
            <a:endParaRPr lang="en-US"/>
          </a:p>
        </p:txBody>
      </p:sp>
      <p:sp>
        <p:nvSpPr>
          <p:cNvPr id="2457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24579" name="Rectangle 3"/>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For many of us accessing web servers such as Facebook.com is just typing it in web browsers and there you go.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391ACC9-C5B1-8244-9293-6A376AB62CE6}" type="slidenum">
              <a:rPr lang="en-US"/>
              <a:pPr>
                <a:defRPr/>
              </a:pPr>
              <a:t>6</a:t>
            </a:fld>
            <a:endParaRPr lang="en-US"/>
          </a:p>
        </p:txBody>
      </p:sp>
      <p:sp>
        <p:nvSpPr>
          <p:cNvPr id="8194"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8195" name="Rectangle 3"/>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t>In this talk our goal is to answer how these governments find these proxies?</a:t>
            </a:r>
          </a:p>
          <a:p>
            <a:pPr lvl="0" rtl="0">
              <a:lnSpc>
                <a:spcPct val="115000"/>
              </a:lnSpc>
              <a:spcBef>
                <a:spcPts val="0"/>
              </a:spcBef>
              <a:spcAft>
                <a:spcPts val="1600"/>
              </a:spcAft>
              <a:buNone/>
            </a:pPr>
            <a:endParaRPr sz="1400">
              <a:solidFill>
                <a:schemeClr val="dk2"/>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t>To answer to these questions systematically with great details we aim to focus on Chinese censorship apparatus a.k.a GFW and figure how they find these hidden circumvention servers especially tor hidden relays a.k.a Tor Bridges.</a:t>
            </a:r>
          </a:p>
          <a:p>
            <a:pPr marL="457200" lvl="0" indent="-228600" rtl="0">
              <a:spcBef>
                <a:spcPts val="0"/>
              </a:spcBef>
            </a:pPr>
            <a:r>
              <a:rPr lang="en"/>
              <a:t>We chose GFW because not only it has the sophisticated censorship system, but also, other suppressive regimes have followed their steps for their national firewall implementation. It wasn’t long back ago when China allegedly signed a contract to help one country in their firewall implementation.</a:t>
            </a:r>
          </a:p>
          <a:p>
            <a:pPr marL="457200" lvl="0" indent="-228600" rtl="0">
              <a:spcBef>
                <a:spcPts val="0"/>
              </a:spcBef>
            </a:pPr>
            <a:r>
              <a:rPr lang="en"/>
              <a:t>We believe our detailed understanding of how GFW is implemented/architected can help Circumvention tool designers to have a realistic view of national firewall capabilities and therefore help them design tools that are sustainable and practical. </a:t>
            </a:r>
          </a:p>
          <a:p>
            <a:pPr marL="457200" lvl="0" indent="-228600" rtl="0">
              <a:spcBef>
                <a:spcPts val="0"/>
              </a:spcBef>
            </a:pPr>
            <a:r>
              <a:rPr lang="en"/>
              <a:t>We focus on Tor because there has been an interesting decade long arms race between Tor and GFW. Let me give you an overview which covers a necessary background to understand our work.</a:t>
            </a:r>
          </a:p>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When Tor network gained puplarity.</a:t>
            </a:r>
          </a:p>
          <a:p>
            <a:pPr marL="457200" lvl="0" indent="-304800" rtl="0">
              <a:lnSpc>
                <a:spcPct val="115000"/>
              </a:lnSpc>
              <a:spcBef>
                <a:spcPts val="0"/>
              </a:spcBef>
              <a:spcAft>
                <a:spcPts val="1600"/>
              </a:spcAft>
              <a:buClr>
                <a:srgbClr val="000000"/>
              </a:buClr>
              <a:buSzPct val="100000"/>
            </a:pPr>
            <a:r>
              <a:rPr lang="en" sz="1200"/>
              <a:t>When GFW realized more than thousands citizens are circumvention their censorship using Tor public network, they went after Tor. They basically download all the relays and block them all. </a:t>
            </a:r>
          </a:p>
          <a:p>
            <a:pPr lvl="0" rtl="0">
              <a:lnSpc>
                <a:spcPct val="115000"/>
              </a:lnSpc>
              <a:spcBef>
                <a:spcPts val="0"/>
              </a:spcBef>
              <a:spcAft>
                <a:spcPts val="1600"/>
              </a:spcAft>
              <a:buNone/>
            </a:pP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When GFW realized more than thousands citizens are circumvention their censorship using Tor public network, they went after Tor. They basically download all the relays and block them all. </a:t>
            </a:r>
          </a:p>
          <a:p>
            <a:pPr lvl="0" rtl="0">
              <a:lnSpc>
                <a:spcPct val="115000"/>
              </a:lnSpc>
              <a:spcBef>
                <a:spcPts val="0"/>
              </a:spcBef>
              <a:spcAft>
                <a:spcPts val="1600"/>
              </a:spcAft>
              <a:buNone/>
            </a:pP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pPr>
            <a:r>
              <a:rPr lang="en" sz="1200"/>
              <a:t>To deal with this issue, Tor developers came up with the idea of Tor Bridge DB, that is a list of Tor relays that are not publicly available therefore no government can EASILY find them and blacklist them.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chemeClr val="dk1"/>
              </a:buClr>
              <a:buSzPct val="100000"/>
            </a:pPr>
            <a:r>
              <a:rPr lang="en" sz="1200">
                <a:solidFill>
                  <a:schemeClr val="dk1"/>
                </a:solidFill>
              </a:rPr>
              <a:t>Soon after GFW realized that instead of searching for all the relays(proxy servers) they can watch for them by monitoring their citizen’s traffic, So they added DPI box to their infrastructure specifically to detect Tor traffic using fingerprinting.</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As it turns out, Fingerprinting Tor TLS handshake is not a big deal. First, as you all know, TLS handshake is unencrypted and second  Tor TLS handshake has some peculiarities that make it easy to fingerprint. </a:t>
            </a:r>
          </a:p>
          <a:p>
            <a:pPr lvl="0">
              <a:lnSpc>
                <a:spcPct val="115000"/>
              </a:lnSpc>
              <a:spcBef>
                <a:spcPts val="0"/>
              </a:spcBef>
              <a:spcAft>
                <a:spcPts val="1600"/>
              </a:spcAft>
              <a:buNone/>
            </a:pP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At first tor project tried to adapt it to look like Firefox talking to apache server.</a:t>
            </a:r>
          </a:p>
          <a:p>
            <a:pPr marL="457200" lvl="0" indent="-304800" rtl="0">
              <a:lnSpc>
                <a:spcPct val="115000"/>
              </a:lnSpc>
              <a:spcBef>
                <a:spcPts val="0"/>
              </a:spcBef>
              <a:spcAft>
                <a:spcPts val="1600"/>
              </a:spcAft>
              <a:buClr>
                <a:srgbClr val="000000"/>
              </a:buClr>
              <a:buSzPct val="100000"/>
            </a:pPr>
            <a:r>
              <a:rPr lang="en" sz="1200"/>
              <a:t>Tor developers realized this and thus fix this problem by obfuscating Tor traffic to make it less conspicuous.They came up with the concept of pluggable transport which its goal is to wrap the tor traffic in another layer so DPI cannot detect it.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2" name="Shape 3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pPr>
            <a:r>
              <a:rPr lang="en" sz="1200"/>
              <a:t>The first pulggable transport was called obfs 2 and basically obfuscates Tor traffic to looks like a uniformly random byte stream. However, it is implemented in a way that by looking at the first 20 bytes , GFW can detect Tor traffic with high confidence.</a:t>
            </a:r>
          </a:p>
          <a:p>
            <a:pPr marL="457200" lvl="0" indent="-304800" rtl="0">
              <a:lnSpc>
                <a:spcPct val="115000"/>
              </a:lnSpc>
              <a:spcBef>
                <a:spcPts val="0"/>
              </a:spcBef>
              <a:spcAft>
                <a:spcPts val="1600"/>
              </a:spcAft>
              <a:buClr>
                <a:srgbClr val="000000"/>
              </a:buClr>
              <a:buSzPct val="100000"/>
            </a:pPr>
            <a:r>
              <a:rPr lang="en" sz="1200"/>
              <a:t>So Tor fixed this in obfs3 which makes it harder for reliably distinguish Tor traffic. This means detecting tor traffic out of all these look like random streams would lead to lots of false positives.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pPr>
            <a:r>
              <a:rPr lang="en" sz="1200"/>
              <a:t>The cost of false positive is much more for national firewalls, especially GFW. Because of huge number of Internet users in China any collateral damage is easily detectable.</a:t>
            </a:r>
          </a:p>
          <a:p>
            <a:pPr marL="457200" lvl="0" indent="-304800" rtl="0">
              <a:lnSpc>
                <a:spcPct val="115000"/>
              </a:lnSpc>
              <a:spcBef>
                <a:spcPts val="0"/>
              </a:spcBef>
              <a:spcAft>
                <a:spcPts val="1600"/>
              </a:spcAft>
              <a:buClr>
                <a:srgbClr val="000000"/>
              </a:buClr>
              <a:buSzPct val="100000"/>
            </a:pPr>
            <a:r>
              <a:rPr lang="en" sz="1200"/>
              <a:t>However, GFW dealt with this probabilistic detection in a smart way, they added active probing to complement their DPI.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r>
              <a:rPr lang="en-US"/>
              <a:t>----- Meeting Notes (11/14/16 11:29) -----</a:t>
            </a:r>
          </a:p>
          <a:p>
            <a:r>
              <a:rPr lang="en-US"/>
              <a:t>Cisco DoS vulnerability</a:t>
            </a:r>
          </a:p>
        </p:txBody>
      </p:sp>
      <p:sp>
        <p:nvSpPr>
          <p:cNvPr id="4" name="Slide Number Placeholder 3"/>
          <p:cNvSpPr>
            <a:spLocks noGrp="1"/>
          </p:cNvSpPr>
          <p:nvPr>
            <p:ph type="sldNum" sz="quarter" idx="10"/>
          </p:nvPr>
        </p:nvSpPr>
        <p:spPr/>
        <p:txBody>
          <a:bodyPr/>
          <a:lstStyle/>
          <a:p>
            <a:fld id="{5FFF8CBC-F54F-D042-B087-1C0CD358E472}" type="slidenum">
              <a:rPr lang="en-US" smtClean="0"/>
              <a:t>7</a:t>
            </a:fld>
            <a:endParaRPr lang="en-US"/>
          </a:p>
        </p:txBody>
      </p:sp>
    </p:spTree>
    <p:extLst>
      <p:ext uri="{BB962C8B-B14F-4D97-AF65-F5344CB8AC3E}">
        <p14:creationId xmlns:p14="http://schemas.microsoft.com/office/powerpoint/2010/main" val="26845640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pPr>
            <a:r>
              <a:rPr lang="en" sz="1200"/>
              <a:t>First GFWs monitor network traffic, and use the DPI to detect suspicious traffic, then they active probe the server by speaking the protocol to verify suspicion if they succeed in establishing the protocol handshake, they block the server</a:t>
            </a:r>
          </a:p>
          <a:p>
            <a:pPr lvl="0" rtl="0">
              <a:spcBef>
                <a:spcPts val="0"/>
              </a:spcBef>
              <a:buNone/>
            </a:pPr>
            <a:endParaRPr sz="1200"/>
          </a:p>
          <a:p>
            <a:pPr marL="457200" lvl="0" indent="-304800" rtl="0">
              <a:spcBef>
                <a:spcPts val="0"/>
              </a:spcBef>
              <a:buSzPct val="100000"/>
            </a:pPr>
            <a:r>
              <a:rPr lang="en" sz="1200"/>
              <a:t>We knew very less about active probing and there where so many unanswered questions.</a:t>
            </a:r>
          </a:p>
          <a:p>
            <a:pPr lvl="0" rtl="0">
              <a:spcBef>
                <a:spcPts val="0"/>
              </a:spcBef>
              <a:buNone/>
            </a:pPr>
            <a:r>
              <a:rPr lang="en" sz="1200"/>
              <a:t>They lunch a short live probe and speak the protop</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5" name="Shape 4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Tor developers realized this and thus fix this problem by obfuscating Tor traffic to make it less conspicuous.They came up with the concept of pluggable transport which its goal is to wrap the tor traffic in another layer so DPI cannot detect it.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lvl="0" indent="0" rtl="0">
              <a:lnSpc>
                <a:spcPct val="100000"/>
              </a:lnSpc>
              <a:spcBef>
                <a:spcPts val="0"/>
              </a:spcBef>
              <a:spcAft>
                <a:spcPts val="1600"/>
              </a:spcAft>
              <a:buNone/>
            </a:pPr>
            <a:r>
              <a:rPr lang="en" sz="1200"/>
              <a:t>We soon found out that beside the two blog posts and Philipp’s FOCI paper that provide evidence on this phenomena. There are no other works.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3" name="Shape 4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t>Given the questions the most natural way to answer them is to check what a Chinese user does and experiences and because previous studies suggested users in different ISPs being treated differently in China, we acquired VPS in both CERNET and UNICOMM, the biggest ISP in china. We installed private bridges (Tor vanilla, obfs2, and obfs3) using amazon EC2. Then for 3 months we regularly every five minutes connect from our clients to the bridges. We called this dataset a shadow dataset. </a:t>
            </a:r>
          </a:p>
          <a:p>
            <a:pPr lvl="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9" name="Shape 4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This dataset answered to some questions we had but not all, so we designed another experiments with the goal of attracting was many active probers. Previous studies showed that GFW is only blocking Tor ORPort so if we run another series on other ports it is accessible. We used this property for our benefit, we forwarded 600 ephermal ports to ORport, so in the eye of the censor our client in China is establishing connection to more than 600 Tor bridges. This experiment lasted 2 hours and we call this dataset a sybil dataset.</a:t>
            </a:r>
          </a:p>
          <a:p>
            <a:pPr lvl="0" rtl="0">
              <a:spcBef>
                <a:spcPts val="0"/>
              </a:spcBef>
              <a:buClr>
                <a:schemeClr val="dk1"/>
              </a:buClr>
              <a:buSzPct val="100000"/>
              <a:buFont typeface="Arial"/>
              <a:buNone/>
            </a:pPr>
            <a:endParaRPr>
              <a:solidFill>
                <a:schemeClr val="dk1"/>
              </a:solidFill>
            </a:endParaRPr>
          </a:p>
          <a:p>
            <a:pPr lvl="0" rtl="0">
              <a:spcBef>
                <a:spcPts val="0"/>
              </a:spcBef>
              <a:buClr>
                <a:schemeClr val="dk1"/>
              </a:buClr>
              <a:buSzPct val="100000"/>
              <a:buFont typeface="Arial"/>
              <a:buNone/>
            </a:pPr>
            <a:endParaRPr/>
          </a:p>
          <a:p>
            <a:pPr lvl="0" rt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4" name="Shape 5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We also used David’s 5 years server application logs in order to answer to questions such as when active probing might started. He has been running Tor bridges in the background but he doesn’t have pcaps for Tor port.</a:t>
            </a:r>
          </a:p>
          <a:p>
            <a:pPr lvl="0" rtl="0">
              <a:spcBef>
                <a:spcPts val="0"/>
              </a:spcBef>
              <a:buClr>
                <a:schemeClr val="dk1"/>
              </a:buClr>
              <a:buSzPct val="100000"/>
              <a:buFont typeface="Arial"/>
              <a:buNone/>
            </a:pPr>
            <a:endParaRPr/>
          </a:p>
          <a:p>
            <a:pPr lvl="0" rt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Shape 5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6" name="Shape 5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We also used David’s 5 years server application logs in order to answer to questions such as when active probing might started. He has been running Tor bridges in the background but he doesn’t have pcaps for Tor port.</a:t>
            </a:r>
          </a:p>
          <a:p>
            <a:pPr lvl="0" rtl="0">
              <a:spcBef>
                <a:spcPts val="0"/>
              </a:spcBef>
              <a:buClr>
                <a:schemeClr val="dk1"/>
              </a:buClr>
              <a:buSzPct val="100000"/>
              <a:buFont typeface="Arial"/>
              <a:buNone/>
            </a:pPr>
            <a:endParaRPr/>
          </a:p>
          <a:p>
            <a:pPr lvl="0" rt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Shape 6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6" name="Shape 6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pPr>
            <a:r>
              <a:rPr lang="en" sz="1200" dirty="0"/>
              <a:t>Well I am sure you are excited to know how we differentiate propers from </a:t>
            </a:r>
            <a:r>
              <a:rPr lang="en-US" sz="1200" dirty="0"/>
              <a:t>genuine </a:t>
            </a:r>
            <a:r>
              <a:rPr lang="en" sz="1200" dirty="0"/>
              <a:t>clients,</a:t>
            </a:r>
          </a:p>
          <a:p>
            <a:pPr lvl="0" rtl="0">
              <a:spcBef>
                <a:spcPts val="0"/>
              </a:spcBef>
              <a:buNone/>
            </a:pPr>
            <a:endParaRPr sz="1200" dirty="0"/>
          </a:p>
          <a:p>
            <a:pPr marL="457200" lvl="0" indent="-304800" rtl="0">
              <a:spcBef>
                <a:spcPts val="0"/>
              </a:spcBef>
              <a:buSzPct val="100000"/>
            </a:pPr>
            <a:r>
              <a:rPr lang="en" sz="1200" dirty="0"/>
              <a:t>Guess what, we fingerprint the probers. </a:t>
            </a:r>
          </a:p>
          <a:p>
            <a:pPr marL="457200" lvl="0" indent="-304800" rtl="0">
              <a:spcBef>
                <a:spcPts val="0"/>
              </a:spcBef>
              <a:buSzPct val="100000"/>
            </a:pPr>
            <a:r>
              <a:rPr lang="en" sz="1200" dirty="0"/>
              <a:t>We carefully looked into pacp files and search for patterns layer by layer. Starting by IP layer. Previous research on GFW showed TTL for packets from GFW are weird and limited between 45,51. We observed the same thing for the active probers.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0" name="Shape 6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t>now that we know how GFW finds this proxy servers, and we collected all these cool datasets. what did we learn?</a:t>
            </a:r>
          </a:p>
          <a:p>
            <a:pPr lvl="0" rtl="0">
              <a:spcBef>
                <a:spcPts val="0"/>
              </a:spcBef>
              <a:buClr>
                <a:schemeClr val="dk1"/>
              </a:buClr>
              <a:buSzPct val="100000"/>
              <a:buFont typeface="Arial"/>
              <a:buNone/>
            </a:pPr>
            <a:endParaRPr/>
          </a:p>
          <a:p>
            <a:pPr lvl="0" rtl="0">
              <a:spcBef>
                <a:spcPts val="0"/>
              </a:spcBef>
              <a:buClr>
                <a:schemeClr val="dk1"/>
              </a:buClr>
              <a:buSzPct val="100000"/>
              <a:buFont typeface="Arial"/>
              <a:buNone/>
            </a:pPr>
            <a:r>
              <a:rPr lang="en"/>
              <a:t>Using these 3 datasets, we learned that GFW rarely use same IP for active probing. We found more than 16000 IPs unique IP addresses which belonged to more than 250 subnets in china. That means we cannot just block the list of active probers to protect  discover of our proxy servers. In details we found 158 active prober IPs in shadow datasets from 6 EC2 bridges over 3 months, we found more than 1000 IPs in sybil dataset that was running less than 2 hours and more than 14000 in logs.</a:t>
            </a:r>
          </a:p>
          <a:p>
            <a:pPr lvl="0" rtl="0">
              <a:spcBef>
                <a:spcPts val="0"/>
              </a:spcBef>
              <a:buNone/>
            </a:pPr>
            <a:endParaRPr/>
          </a:p>
          <a:p>
            <a:pPr marL="914400" lvl="1" indent="-330200" rtl="0">
              <a:lnSpc>
                <a:spcPct val="150000"/>
              </a:lnSpc>
              <a:spcBef>
                <a:spcPts val="0"/>
              </a:spcBef>
              <a:spcAft>
                <a:spcPts val="1600"/>
              </a:spcAft>
              <a:buClr>
                <a:schemeClr val="dk2"/>
              </a:buClr>
              <a:buSzPct val="100000"/>
              <a:buFont typeface="Average"/>
            </a:pPr>
            <a:r>
              <a:rPr lang="en" sz="1600" b="1">
                <a:solidFill>
                  <a:schemeClr val="dk2"/>
                </a:solidFill>
                <a:latin typeface="Average"/>
                <a:ea typeface="Average"/>
                <a:cs typeface="Average"/>
                <a:sym typeface="Average"/>
              </a:rPr>
              <a:t>158</a:t>
            </a:r>
            <a:r>
              <a:rPr lang="en" sz="1600">
                <a:solidFill>
                  <a:schemeClr val="dk2"/>
                </a:solidFill>
                <a:latin typeface="Average"/>
                <a:ea typeface="Average"/>
                <a:cs typeface="Average"/>
                <a:sym typeface="Average"/>
              </a:rPr>
              <a:t> IP addresses in the Shadow dataset → </a:t>
            </a:r>
            <a:r>
              <a:rPr lang="en" sz="1600" b="1">
                <a:solidFill>
                  <a:srgbClr val="980000"/>
                </a:solidFill>
                <a:latin typeface="Average"/>
                <a:ea typeface="Average"/>
                <a:cs typeface="Average"/>
                <a:sym typeface="Average"/>
              </a:rPr>
              <a:t>During 3 months</a:t>
            </a:r>
          </a:p>
          <a:p>
            <a:pPr marL="914400" lvl="1" indent="-330200" rtl="0">
              <a:lnSpc>
                <a:spcPct val="150000"/>
              </a:lnSpc>
              <a:spcBef>
                <a:spcPts val="0"/>
              </a:spcBef>
              <a:spcAft>
                <a:spcPts val="1600"/>
              </a:spcAft>
              <a:buClr>
                <a:schemeClr val="dk2"/>
              </a:buClr>
              <a:buSzPct val="100000"/>
              <a:buFont typeface="Average"/>
            </a:pPr>
            <a:r>
              <a:rPr lang="en" sz="1600" b="1">
                <a:solidFill>
                  <a:schemeClr val="dk2"/>
                </a:solidFill>
                <a:latin typeface="Average"/>
                <a:ea typeface="Average"/>
                <a:cs typeface="Average"/>
                <a:sym typeface="Average"/>
              </a:rPr>
              <a:t>1,182</a:t>
            </a:r>
            <a:r>
              <a:rPr lang="en" sz="1600">
                <a:solidFill>
                  <a:schemeClr val="dk2"/>
                </a:solidFill>
                <a:latin typeface="Average"/>
                <a:ea typeface="Average"/>
                <a:cs typeface="Average"/>
                <a:sym typeface="Average"/>
              </a:rPr>
              <a:t> in the Sybil  →</a:t>
            </a:r>
            <a:r>
              <a:rPr lang="en" sz="1600">
                <a:solidFill>
                  <a:srgbClr val="980000"/>
                </a:solidFill>
                <a:latin typeface="Average"/>
                <a:ea typeface="Average"/>
                <a:cs typeface="Average"/>
                <a:sym typeface="Average"/>
              </a:rPr>
              <a:t> </a:t>
            </a:r>
            <a:r>
              <a:rPr lang="en" sz="1600" b="1">
                <a:solidFill>
                  <a:srgbClr val="980000"/>
                </a:solidFill>
                <a:latin typeface="Average"/>
                <a:ea typeface="Average"/>
                <a:cs typeface="Average"/>
                <a:sym typeface="Average"/>
              </a:rPr>
              <a:t>Only in 22 hours</a:t>
            </a:r>
          </a:p>
          <a:p>
            <a:pPr marL="914400" lvl="1" indent="-330200" rtl="0">
              <a:lnSpc>
                <a:spcPct val="150000"/>
              </a:lnSpc>
              <a:spcBef>
                <a:spcPts val="0"/>
              </a:spcBef>
              <a:spcAft>
                <a:spcPts val="1600"/>
              </a:spcAft>
              <a:buClr>
                <a:schemeClr val="dk2"/>
              </a:buClr>
              <a:buSzPct val="100000"/>
              <a:buFont typeface="Average"/>
            </a:pPr>
            <a:r>
              <a:rPr lang="en" sz="1600" b="1">
                <a:solidFill>
                  <a:schemeClr val="dk2"/>
                </a:solidFill>
                <a:latin typeface="Average"/>
                <a:ea typeface="Average"/>
                <a:cs typeface="Average"/>
                <a:sym typeface="Average"/>
              </a:rPr>
              <a:t>14,912</a:t>
            </a:r>
            <a:r>
              <a:rPr lang="en" sz="1600">
                <a:solidFill>
                  <a:schemeClr val="dk2"/>
                </a:solidFill>
                <a:latin typeface="Average"/>
                <a:ea typeface="Average"/>
                <a:cs typeface="Average"/>
                <a:sym typeface="Average"/>
              </a:rPr>
              <a:t> in the Log  →  </a:t>
            </a:r>
            <a:r>
              <a:rPr lang="en" sz="1600" b="1">
                <a:solidFill>
                  <a:srgbClr val="980000"/>
                </a:solidFill>
                <a:latin typeface="Average"/>
                <a:ea typeface="Average"/>
                <a:cs typeface="Average"/>
                <a:sym typeface="Average"/>
              </a:rPr>
              <a:t>Over the past 5 years</a:t>
            </a:r>
          </a:p>
          <a:p>
            <a:pPr marL="914400" lvl="1" indent="-330200" rtl="0">
              <a:lnSpc>
                <a:spcPct val="150000"/>
              </a:lnSpc>
              <a:spcBef>
                <a:spcPts val="0"/>
              </a:spcBef>
              <a:spcAft>
                <a:spcPts val="1600"/>
              </a:spcAft>
              <a:buClr>
                <a:schemeClr val="dk2"/>
              </a:buClr>
              <a:buSzPct val="100000"/>
              <a:buFont typeface="Average"/>
            </a:pPr>
            <a:r>
              <a:rPr lang="en" sz="1600">
                <a:solidFill>
                  <a:schemeClr val="dk2"/>
                </a:solidFill>
                <a:latin typeface="Average"/>
                <a:ea typeface="Average"/>
                <a:cs typeface="Average"/>
                <a:sym typeface="Average"/>
              </a:rPr>
              <a:t>111 of the addresses appear in two of the three datasets</a:t>
            </a:r>
          </a:p>
          <a:p>
            <a:pPr marL="914400" lvl="1" indent="-330200" rtl="0">
              <a:lnSpc>
                <a:spcPct val="150000"/>
              </a:lnSpc>
              <a:spcBef>
                <a:spcPts val="0"/>
              </a:spcBef>
              <a:spcAft>
                <a:spcPts val="1600"/>
              </a:spcAft>
              <a:buClr>
                <a:schemeClr val="dk2"/>
              </a:buClr>
              <a:buSzPct val="100000"/>
              <a:buFont typeface="Average"/>
            </a:pPr>
            <a:r>
              <a:rPr lang="en" sz="1600">
                <a:solidFill>
                  <a:schemeClr val="dk2"/>
                </a:solidFill>
                <a:latin typeface="Average"/>
                <a:ea typeface="Average"/>
                <a:cs typeface="Average"/>
                <a:sym typeface="Average"/>
              </a:rPr>
              <a:t>Just one—— appears in all three</a:t>
            </a:r>
          </a:p>
          <a:p>
            <a:pPr lv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1" name="Shape 6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how do we define probes?</a:t>
            </a:r>
          </a:p>
          <a:p>
            <a:pPr lvl="0" rtl="0">
              <a:spcBef>
                <a:spcPts val="0"/>
              </a:spcBef>
              <a:buNone/>
            </a:pPr>
            <a:endParaRPr/>
          </a:p>
          <a:p>
            <a:pPr lvl="0" rtl="0">
              <a:spcBef>
                <a:spcPts val="0"/>
              </a:spcBef>
              <a:buNone/>
            </a:pPr>
            <a:r>
              <a:rPr lang="en"/>
              <a:t>first, where are all these probes coming from? they are all from china, but what’s their IP addresses?</a:t>
            </a:r>
          </a:p>
          <a:p>
            <a:pPr lvl="0" rtl="0">
              <a:spcBef>
                <a:spcPts val="0"/>
              </a:spcBef>
              <a:buNone/>
            </a:pPr>
            <a:r>
              <a:rPr lang="en"/>
              <a:t>if we know their addresses, we could just blacklist them, right?</a:t>
            </a:r>
          </a:p>
          <a:p>
            <a:pPr lvl="0" rtl="0">
              <a:spcBef>
                <a:spcPts val="0"/>
              </a:spcBef>
              <a:buNone/>
            </a:pPr>
            <a:endParaRPr/>
          </a:p>
          <a:p>
            <a:pPr lvl="0" rtl="0">
              <a:spcBef>
                <a:spcPts val="0"/>
              </a:spcBef>
              <a:buNone/>
            </a:pPr>
            <a:r>
              <a:rPr lang="en"/>
              <a:t>came up with heuristics to extract probes from our dataset.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D43F531-9200-DD46-9664-BC9E869F3374}" type="slidenum">
              <a:rPr lang="en-US"/>
              <a:pPr>
                <a:defRPr/>
              </a:pPr>
              <a:t>9</a:t>
            </a:fld>
            <a:endParaRPr lang="en-US"/>
          </a:p>
        </p:txBody>
      </p:sp>
      <p:sp>
        <p:nvSpPr>
          <p:cNvPr id="10242"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10243" name="Rectangle 3"/>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sz="1200">
              <a:solidFill>
                <a:schemeClr val="dk1"/>
              </a:solidFill>
            </a:endParaRPr>
          </a:p>
          <a:p>
            <a:pPr marL="457200" lvl="0" indent="-304800" rtl="0">
              <a:spcBef>
                <a:spcPts val="0"/>
              </a:spcBef>
              <a:buClr>
                <a:schemeClr val="dk1"/>
              </a:buClr>
              <a:buSzPct val="100000"/>
            </a:pPr>
            <a:r>
              <a:rPr lang="en" sz="1200">
                <a:solidFill>
                  <a:schemeClr val="dk1"/>
                </a:solidFill>
              </a:rPr>
              <a:t>We found more interesting stuff at TCP layer especially among TCP time stamp values. </a:t>
            </a:r>
            <a:br>
              <a:rPr lang="en" sz="1200">
                <a:solidFill>
                  <a:schemeClr val="dk1"/>
                </a:solidFill>
              </a:rPr>
            </a:br>
            <a:r>
              <a:rPr lang="en" sz="1200">
                <a:solidFill>
                  <a:schemeClr val="dk1"/>
                </a:solidFill>
              </a:rPr>
              <a:t>We plot the TCP TSval values for all our probers from our datasets. The TSval intecepts suggest there are handful physical probing systems with different system uptime…</a:t>
            </a:r>
          </a:p>
          <a:p>
            <a:pPr marL="457200" lvl="0" indent="-304800" rtl="0">
              <a:spcBef>
                <a:spcPts val="0"/>
              </a:spcBef>
              <a:buClr>
                <a:schemeClr val="dk1"/>
              </a:buClr>
              <a:buSzPct val="100000"/>
            </a:pPr>
            <a:r>
              <a:rPr lang="en" sz="1200">
                <a:solidFill>
                  <a:schemeClr val="dk1"/>
                </a:solidFill>
              </a:rPr>
              <a:t>Handful liner pattern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5" name="Shape 6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pPr>
            <a:r>
              <a:rPr lang="en" sz="1200"/>
              <a:t>Another neat pattern at TCP layer is related to ISN values. To protect TCP connections from on path attackers, initial sequence numbers must not be guessable by an attacker. Modern operating systems use strong randomness to select ISNs. But Initial sequence numbers of SYN segments sent by probers, despite the probers coming from different IP addresses is, a clear linear pattern manifests.</a:t>
            </a:r>
          </a:p>
          <a:p>
            <a:pPr lvl="0" rtl="0">
              <a:spcBef>
                <a:spcPts val="0"/>
              </a:spcBef>
              <a:buNone/>
            </a:pPr>
            <a:endParaRPr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Shape 6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3" name="Shape 6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pPr>
            <a:r>
              <a:rPr lang="en" sz="1200"/>
              <a:t>Another neat pattern at TCP layer is related to ISN values. To protect TCP connections from on path attackers, initial sequence numbers must not be guessable by an attacker. Modern operating systems use strong randomness to select ISNs. But Initial sequence numbers of SYN segments sent by probers, despite the probers coming from different IP addresses is, a clear linear pattern manifests.</a:t>
            </a:r>
          </a:p>
          <a:p>
            <a:pPr lvl="0" rtl="0">
              <a:spcBef>
                <a:spcPts val="0"/>
              </a:spcBef>
              <a:buNone/>
            </a:pPr>
            <a:endParaRPr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Shape 7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2" name="Shape 7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pPr>
            <a:r>
              <a:rPr lang="en" sz="1200"/>
              <a:t>Another neat pattern at TCP layer is related to ISN values. To protect TCP connections from on path attackers, initial sequence numbers must not be guessable by an attacker. Modern operating systems use strong randomness to select ISNs. But Initial sequence numbers of SYN segments sent by probers, despite the probers coming from different IP addresses is, a clear linear pattern manifests.</a:t>
            </a:r>
          </a:p>
          <a:p>
            <a:pPr lvl="0" rtl="0">
              <a:spcBef>
                <a:spcPts val="0"/>
              </a:spcBef>
              <a:buNone/>
            </a:pPr>
            <a:endParaRPr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Shape 7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1" name="Shape 7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Exactly the slide texts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Previous work suggested every 15 mins and GFW might have probed servers in batches, we showed active probing happens in realtime. </a:t>
            </a:r>
          </a:p>
          <a:p>
            <a:pPr marL="457200" lvl="0" indent="-304800" rtl="0">
              <a:lnSpc>
                <a:spcPct val="115000"/>
              </a:lnSpc>
              <a:spcBef>
                <a:spcPts val="0"/>
              </a:spcBef>
              <a:spcAft>
                <a:spcPts val="1600"/>
              </a:spcAft>
              <a:buClr>
                <a:srgbClr val="000000"/>
              </a:buClr>
              <a:buSzPct val="100000"/>
            </a:pPr>
            <a:r>
              <a:rPr lang="en" sz="1200"/>
              <a:t>First, 56% of all probing connections arrived after less than one second (median 552 ms).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6" name="Shape 7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914400" lvl="1" indent="-304800" rtl="0">
              <a:lnSpc>
                <a:spcPct val="150000"/>
              </a:lnSpc>
              <a:spcBef>
                <a:spcPts val="0"/>
              </a:spcBef>
              <a:spcAft>
                <a:spcPts val="1600"/>
              </a:spcAft>
              <a:buClr>
                <a:srgbClr val="000000"/>
              </a:buClr>
              <a:buSzPct val="100000"/>
              <a:buFont typeface="Arial"/>
            </a:pPr>
            <a:r>
              <a:rPr lang="en" sz="1200"/>
              <a:t>We looked at 3 months data we collected by establishing Tor handshake every 5 min from Chinese VPS to our EC2 Tor bridges.</a:t>
            </a:r>
          </a:p>
          <a:p>
            <a:pPr marL="914400" lvl="1" indent="-304800" rtl="0">
              <a:lnSpc>
                <a:spcPct val="150000"/>
              </a:lnSpc>
              <a:spcBef>
                <a:spcPts val="0"/>
              </a:spcBef>
              <a:spcAft>
                <a:spcPts val="1600"/>
              </a:spcAft>
              <a:buClr>
                <a:srgbClr val="000000"/>
              </a:buClr>
              <a:buSzPct val="100000"/>
              <a:buFont typeface="Arial"/>
            </a:pPr>
            <a:r>
              <a:rPr lang="en" sz="1200" b="1"/>
              <a:t>obfs2</a:t>
            </a:r>
            <a:r>
              <a:rPr lang="en" sz="1200"/>
              <a:t> and </a:t>
            </a:r>
            <a:r>
              <a:rPr lang="en" sz="1200" b="1"/>
              <a:t>obfs3</a:t>
            </a:r>
            <a:r>
              <a:rPr lang="en" sz="1200"/>
              <a:t> (~98%) were almost always reachable for clients</a:t>
            </a:r>
          </a:p>
          <a:p>
            <a:pPr marL="914400" lvl="1" indent="-304800" rtl="0">
              <a:lnSpc>
                <a:spcPct val="150000"/>
              </a:lnSpc>
              <a:spcBef>
                <a:spcPts val="0"/>
              </a:spcBef>
              <a:spcAft>
                <a:spcPts val="1600"/>
              </a:spcAft>
              <a:buClr>
                <a:srgbClr val="000000"/>
              </a:buClr>
              <a:buSzPct val="100000"/>
              <a:buFont typeface="Arial"/>
            </a:pPr>
            <a:r>
              <a:rPr lang="en" sz="1200"/>
              <a:t>Tor vanila was almost alway blocked except roughly every 25 hours. We expect that is implementation artifact for example many commercial firewalls “fail open” when their access control lists are being updated</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Shape 7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5" name="Shape 7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42900" rtl="0">
              <a:lnSpc>
                <a:spcPct val="150000"/>
              </a:lnSpc>
              <a:spcBef>
                <a:spcPts val="0"/>
              </a:spcBef>
              <a:spcAft>
                <a:spcPts val="1600"/>
              </a:spcAft>
              <a:buClr>
                <a:schemeClr val="dk2"/>
              </a:buClr>
              <a:buSzPct val="100000"/>
              <a:buFont typeface="Average"/>
            </a:pPr>
            <a:r>
              <a:rPr lang="en" sz="1800">
                <a:solidFill>
                  <a:schemeClr val="dk2"/>
                </a:solidFill>
                <a:latin typeface="Average"/>
                <a:ea typeface="Average"/>
                <a:cs typeface="Average"/>
                <a:sym typeface="Average"/>
              </a:rPr>
              <a:t>In paper: Can detect at least </a:t>
            </a:r>
            <a:r>
              <a:rPr lang="en" sz="1800" b="1">
                <a:solidFill>
                  <a:schemeClr val="dk2"/>
                </a:solidFill>
                <a:latin typeface="Average"/>
                <a:ea typeface="Average"/>
                <a:cs typeface="Average"/>
                <a:sym typeface="Average"/>
              </a:rPr>
              <a:t>five circumvention protocols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C37AD27-E1B8-544E-ACE9-40002460C900}" type="slidenum">
              <a:rPr lang="en-US"/>
              <a:pPr>
                <a:defRPr/>
              </a:pPr>
              <a:t>14</a:t>
            </a:fld>
            <a:endParaRPr lang="en-US"/>
          </a:p>
        </p:txBody>
      </p:sp>
      <p:sp>
        <p:nvSpPr>
          <p:cNvPr id="12290" name="Rectangle 2"/>
          <p:cNvSpPr>
            <a:spLocks noGrp="1" noRot="1" noChangeAspect="1" noChangeArrowheads="1" noTextEdit="1"/>
          </p:cNvSpPr>
          <p:nvPr>
            <p:ph type="sldImg"/>
          </p:nvPr>
        </p:nvSpPr>
        <p:spPr>
          <a:xfrm>
            <a:off x="820738" y="1243013"/>
            <a:ext cx="5222875" cy="2938462"/>
          </a:xfrm>
          <a:solidFill>
            <a:srgbClr val="FFFFFF"/>
          </a:solidFill>
          <a:ln/>
          <a:extLst>
            <a:ext uri="{FAA26D3D-D897-4be2-8F04-BA451C77F1D7}">
              <ma14:placeholderFlag xmlns="" xmlns:ma14="http://schemas.microsoft.com/office/mac/drawingml/2011/main" val="1"/>
            </a:ext>
          </a:extLst>
        </p:spPr>
      </p:sp>
      <p:sp>
        <p:nvSpPr>
          <p:cNvPr id="12291" name="Text Box 3"/>
          <p:cNvSpPr txBox="1">
            <a:spLocks noGrp="1" noChangeArrowheads="1"/>
          </p:cNvSpPr>
          <p:nvPr>
            <p:ph type="body" idx="1"/>
          </p:nvPr>
        </p:nvSpPr>
        <p:spPr>
          <a:xfrm>
            <a:off x="1046163" y="4352925"/>
            <a:ext cx="4770437" cy="3478213"/>
          </a:xfrm>
          <a:ln/>
        </p:spPr>
        <p:txBody>
          <a:bodyPr wrap="none" anchor="ctr"/>
          <a:lstStyle>
            <a:lvl1pPr defTabSz="457200">
              <a:defRPr sz="1200">
                <a:solidFill>
                  <a:schemeClr val="tx1"/>
                </a:solidFill>
                <a:latin typeface="Arial" charset="0"/>
                <a:ea typeface="ＭＳ Ｐゴシック" charset="0"/>
              </a:defRPr>
            </a:lvl1pPr>
            <a:lvl2pPr marL="742950" indent="-285750" defTabSz="457200">
              <a:defRPr sz="1200">
                <a:solidFill>
                  <a:schemeClr val="tx1"/>
                </a:solidFill>
                <a:latin typeface="Arial" charset="0"/>
                <a:ea typeface="ＭＳ Ｐゴシック" charset="0"/>
              </a:defRPr>
            </a:lvl2pPr>
            <a:lvl3pPr marL="1143000" indent="-228600" defTabSz="457200">
              <a:defRPr sz="1200">
                <a:solidFill>
                  <a:schemeClr val="tx1"/>
                </a:solidFill>
                <a:latin typeface="Arial" charset="0"/>
                <a:ea typeface="ＭＳ Ｐゴシック" charset="0"/>
              </a:defRPr>
            </a:lvl3pPr>
            <a:lvl4pPr marL="1600200" indent="-228600" defTabSz="457200">
              <a:defRPr sz="1200">
                <a:solidFill>
                  <a:schemeClr val="tx1"/>
                </a:solidFill>
                <a:latin typeface="Arial" charset="0"/>
                <a:ea typeface="ＭＳ Ｐゴシック" charset="0"/>
              </a:defRPr>
            </a:lvl4pPr>
            <a:lvl5pPr marL="2057400" indent="-228600" defTabSz="457200">
              <a:defRPr sz="1200">
                <a:solidFill>
                  <a:schemeClr val="tx1"/>
                </a:solidFill>
                <a:latin typeface="Arial" charset="0"/>
                <a:ea typeface="ＭＳ Ｐゴシック" charset="0"/>
              </a:defRPr>
            </a:lvl5pPr>
            <a:lvl6pPr marL="2514600" indent="-228600" fontAlgn="base">
              <a:spcBef>
                <a:spcPct val="30000"/>
              </a:spcBef>
              <a:spcAft>
                <a:spcPct val="0"/>
              </a:spcAft>
              <a:defRPr sz="1200">
                <a:solidFill>
                  <a:schemeClr val="tx1"/>
                </a:solidFill>
                <a:latin typeface="Arial" charset="0"/>
                <a:ea typeface="ＭＳ Ｐゴシック" charset="0"/>
              </a:defRPr>
            </a:lvl6pPr>
            <a:lvl7pPr marL="2971800" indent="-228600" fontAlgn="base">
              <a:spcBef>
                <a:spcPct val="30000"/>
              </a:spcBef>
              <a:spcAft>
                <a:spcPct val="0"/>
              </a:spcAft>
              <a:defRPr sz="1200">
                <a:solidFill>
                  <a:schemeClr val="tx1"/>
                </a:solidFill>
                <a:latin typeface="Arial" charset="0"/>
                <a:ea typeface="ＭＳ Ｐゴシック" charset="0"/>
              </a:defRPr>
            </a:lvl7pPr>
            <a:lvl8pPr marL="3429000" indent="-228600" fontAlgn="base">
              <a:spcBef>
                <a:spcPct val="30000"/>
              </a:spcBef>
              <a:spcAft>
                <a:spcPct val="0"/>
              </a:spcAft>
              <a:defRPr sz="1200">
                <a:solidFill>
                  <a:schemeClr val="tx1"/>
                </a:solidFill>
                <a:latin typeface="Arial" charset="0"/>
                <a:ea typeface="ＭＳ Ｐゴシック" charset="0"/>
              </a:defRPr>
            </a:lvl8pPr>
            <a:lvl9pPr marL="3886200" indent="-228600" fontAlgn="base">
              <a:spcBef>
                <a:spcPct val="30000"/>
              </a:spcBef>
              <a:spcAft>
                <a:spcPct val="0"/>
              </a:spcAft>
              <a:defRPr sz="1200">
                <a:solidFill>
                  <a:schemeClr val="tx1"/>
                </a:solidFill>
                <a:latin typeface="Arial" charset="0"/>
                <a:ea typeface="ＭＳ Ｐゴシック" charset="0"/>
              </a:defRPr>
            </a:lvl9pPr>
          </a:lstStyle>
          <a:p>
            <a:pPr eaLnBrk="1" hangingPunct="1">
              <a:defRPr/>
            </a:pPr>
            <a:endParaRPr lang="en-US">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BD503A7-7D61-D14C-8376-6C2CC64D7929}" type="slidenum">
              <a:rPr lang="en-US"/>
              <a:pPr>
                <a:defRPr/>
              </a:pPr>
              <a:t>15</a:t>
            </a:fld>
            <a:endParaRPr lang="en-US"/>
          </a:p>
        </p:txBody>
      </p:sp>
      <p:sp>
        <p:nvSpPr>
          <p:cNvPr id="14338" name="Rectangle 2"/>
          <p:cNvSpPr>
            <a:spLocks noGrp="1" noRot="1" noChangeAspect="1" noChangeArrowheads="1" noTextEdit="1"/>
          </p:cNvSpPr>
          <p:nvPr>
            <p:ph type="sldImg"/>
          </p:nvPr>
        </p:nvSpPr>
        <p:spPr>
          <a:xfrm>
            <a:off x="820738" y="1243013"/>
            <a:ext cx="5222875" cy="2938462"/>
          </a:xfrm>
          <a:solidFill>
            <a:srgbClr val="FFFFFF"/>
          </a:solidFill>
          <a:ln/>
          <a:extLst>
            <a:ext uri="{FAA26D3D-D897-4be2-8F04-BA451C77F1D7}">
              <ma14:placeholderFlag xmlns="" xmlns:ma14="http://schemas.microsoft.com/office/mac/drawingml/2011/main" val="1"/>
            </a:ext>
          </a:extLst>
        </p:spPr>
      </p:sp>
      <p:sp>
        <p:nvSpPr>
          <p:cNvPr id="14339" name="Text Box 3"/>
          <p:cNvSpPr txBox="1">
            <a:spLocks noGrp="1" noChangeArrowheads="1"/>
          </p:cNvSpPr>
          <p:nvPr>
            <p:ph type="body" idx="1"/>
          </p:nvPr>
        </p:nvSpPr>
        <p:spPr>
          <a:xfrm>
            <a:off x="1046163" y="4352925"/>
            <a:ext cx="4770437" cy="3478213"/>
          </a:xfrm>
          <a:ln/>
        </p:spPr>
        <p:txBody>
          <a:bodyPr wrap="none" anchor="ctr"/>
          <a:lstStyle>
            <a:lvl1pPr defTabSz="457200">
              <a:defRPr sz="1200">
                <a:solidFill>
                  <a:schemeClr val="tx1"/>
                </a:solidFill>
                <a:latin typeface="Arial" charset="0"/>
                <a:ea typeface="ＭＳ Ｐゴシック" charset="0"/>
              </a:defRPr>
            </a:lvl1pPr>
            <a:lvl2pPr marL="742950" indent="-285750" defTabSz="457200">
              <a:defRPr sz="1200">
                <a:solidFill>
                  <a:schemeClr val="tx1"/>
                </a:solidFill>
                <a:latin typeface="Arial" charset="0"/>
                <a:ea typeface="ＭＳ Ｐゴシック" charset="0"/>
              </a:defRPr>
            </a:lvl2pPr>
            <a:lvl3pPr marL="1143000" indent="-228600" defTabSz="457200">
              <a:defRPr sz="1200">
                <a:solidFill>
                  <a:schemeClr val="tx1"/>
                </a:solidFill>
                <a:latin typeface="Arial" charset="0"/>
                <a:ea typeface="ＭＳ Ｐゴシック" charset="0"/>
              </a:defRPr>
            </a:lvl3pPr>
            <a:lvl4pPr marL="1600200" indent="-228600" defTabSz="457200">
              <a:defRPr sz="1200">
                <a:solidFill>
                  <a:schemeClr val="tx1"/>
                </a:solidFill>
                <a:latin typeface="Arial" charset="0"/>
                <a:ea typeface="ＭＳ Ｐゴシック" charset="0"/>
              </a:defRPr>
            </a:lvl4pPr>
            <a:lvl5pPr marL="2057400" indent="-228600" defTabSz="457200">
              <a:defRPr sz="1200">
                <a:solidFill>
                  <a:schemeClr val="tx1"/>
                </a:solidFill>
                <a:latin typeface="Arial" charset="0"/>
                <a:ea typeface="ＭＳ Ｐゴシック" charset="0"/>
              </a:defRPr>
            </a:lvl5pPr>
            <a:lvl6pPr marL="2514600" indent="-228600" fontAlgn="base">
              <a:spcBef>
                <a:spcPct val="30000"/>
              </a:spcBef>
              <a:spcAft>
                <a:spcPct val="0"/>
              </a:spcAft>
              <a:defRPr sz="1200">
                <a:solidFill>
                  <a:schemeClr val="tx1"/>
                </a:solidFill>
                <a:latin typeface="Arial" charset="0"/>
                <a:ea typeface="ＭＳ Ｐゴシック" charset="0"/>
              </a:defRPr>
            </a:lvl6pPr>
            <a:lvl7pPr marL="2971800" indent="-228600" fontAlgn="base">
              <a:spcBef>
                <a:spcPct val="30000"/>
              </a:spcBef>
              <a:spcAft>
                <a:spcPct val="0"/>
              </a:spcAft>
              <a:defRPr sz="1200">
                <a:solidFill>
                  <a:schemeClr val="tx1"/>
                </a:solidFill>
                <a:latin typeface="Arial" charset="0"/>
                <a:ea typeface="ＭＳ Ｐゴシック" charset="0"/>
              </a:defRPr>
            </a:lvl7pPr>
            <a:lvl8pPr marL="3429000" indent="-228600" fontAlgn="base">
              <a:spcBef>
                <a:spcPct val="30000"/>
              </a:spcBef>
              <a:spcAft>
                <a:spcPct val="0"/>
              </a:spcAft>
              <a:defRPr sz="1200">
                <a:solidFill>
                  <a:schemeClr val="tx1"/>
                </a:solidFill>
                <a:latin typeface="Arial" charset="0"/>
                <a:ea typeface="ＭＳ Ｐゴシック" charset="0"/>
              </a:defRPr>
            </a:lvl8pPr>
            <a:lvl9pPr marL="3886200" indent="-228600" fontAlgn="base">
              <a:spcBef>
                <a:spcPct val="30000"/>
              </a:spcBef>
              <a:spcAft>
                <a:spcPct val="0"/>
              </a:spcAft>
              <a:defRPr sz="1200">
                <a:solidFill>
                  <a:schemeClr val="tx1"/>
                </a:solidFill>
                <a:latin typeface="Arial" charset="0"/>
                <a:ea typeface="ＭＳ Ｐゴシック" charset="0"/>
              </a:defRPr>
            </a:lvl9pPr>
          </a:lstStyle>
          <a:p>
            <a:pPr eaLnBrk="1" hangingPunct="1">
              <a:defRPr/>
            </a:pPr>
            <a:endParaRPr lang="en-US">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04C8203-E081-B140-9699-30C1B54CC795}" type="slidenum">
              <a:rPr lang="en-US"/>
              <a:pPr>
                <a:defRPr/>
              </a:pPr>
              <a:t>16</a:t>
            </a:fld>
            <a:endParaRPr lang="en-US"/>
          </a:p>
        </p:txBody>
      </p:sp>
      <p:sp>
        <p:nvSpPr>
          <p:cNvPr id="16386" name="Rectangle 2"/>
          <p:cNvSpPr>
            <a:spLocks noGrp="1" noRot="1" noChangeAspect="1" noChangeArrowheads="1" noTextEdit="1"/>
          </p:cNvSpPr>
          <p:nvPr>
            <p:ph type="sldImg"/>
          </p:nvPr>
        </p:nvSpPr>
        <p:spPr>
          <a:xfrm>
            <a:off x="817563" y="1243013"/>
            <a:ext cx="5222875" cy="2938462"/>
          </a:xfrm>
          <a:solidFill>
            <a:srgbClr val="FFFFFF"/>
          </a:solidFill>
          <a:ln/>
          <a:extLst>
            <a:ext uri="{FAA26D3D-D897-4be2-8F04-BA451C77F1D7}">
              <ma14:placeholderFlag xmlns="" xmlns:ma14="http://schemas.microsoft.com/office/mac/drawingml/2011/main" val="1"/>
            </a:ext>
          </a:extLst>
        </p:spPr>
      </p:sp>
      <p:sp>
        <p:nvSpPr>
          <p:cNvPr id="16387" name="Text Box 3"/>
          <p:cNvSpPr txBox="1">
            <a:spLocks noGrp="1" noChangeArrowheads="1"/>
          </p:cNvSpPr>
          <p:nvPr>
            <p:ph type="body" idx="1"/>
          </p:nvPr>
        </p:nvSpPr>
        <p:spPr>
          <a:xfrm>
            <a:off x="1046163" y="4352925"/>
            <a:ext cx="4770437" cy="3478213"/>
          </a:xfrm>
          <a:ln/>
        </p:spPr>
        <p:txBody>
          <a:bodyPr wrap="none" anchor="ctr"/>
          <a:lstStyle>
            <a:lvl1pPr defTabSz="457200">
              <a:defRPr sz="1200">
                <a:solidFill>
                  <a:schemeClr val="tx1"/>
                </a:solidFill>
                <a:latin typeface="Arial" charset="0"/>
                <a:ea typeface="ＭＳ Ｐゴシック" charset="0"/>
              </a:defRPr>
            </a:lvl1pPr>
            <a:lvl2pPr marL="742950" indent="-285750" defTabSz="457200">
              <a:defRPr sz="1200">
                <a:solidFill>
                  <a:schemeClr val="tx1"/>
                </a:solidFill>
                <a:latin typeface="Arial" charset="0"/>
                <a:ea typeface="ＭＳ Ｐゴシック" charset="0"/>
              </a:defRPr>
            </a:lvl2pPr>
            <a:lvl3pPr marL="1143000" indent="-228600" defTabSz="457200">
              <a:defRPr sz="1200">
                <a:solidFill>
                  <a:schemeClr val="tx1"/>
                </a:solidFill>
                <a:latin typeface="Arial" charset="0"/>
                <a:ea typeface="ＭＳ Ｐゴシック" charset="0"/>
              </a:defRPr>
            </a:lvl3pPr>
            <a:lvl4pPr marL="1600200" indent="-228600" defTabSz="457200">
              <a:defRPr sz="1200">
                <a:solidFill>
                  <a:schemeClr val="tx1"/>
                </a:solidFill>
                <a:latin typeface="Arial" charset="0"/>
                <a:ea typeface="ＭＳ Ｐゴシック" charset="0"/>
              </a:defRPr>
            </a:lvl4pPr>
            <a:lvl5pPr marL="2057400" indent="-228600" defTabSz="457200">
              <a:defRPr sz="1200">
                <a:solidFill>
                  <a:schemeClr val="tx1"/>
                </a:solidFill>
                <a:latin typeface="Arial" charset="0"/>
                <a:ea typeface="ＭＳ Ｐゴシック" charset="0"/>
              </a:defRPr>
            </a:lvl5pPr>
            <a:lvl6pPr marL="2514600" indent="-228600" fontAlgn="base">
              <a:spcBef>
                <a:spcPct val="30000"/>
              </a:spcBef>
              <a:spcAft>
                <a:spcPct val="0"/>
              </a:spcAft>
              <a:defRPr sz="1200">
                <a:solidFill>
                  <a:schemeClr val="tx1"/>
                </a:solidFill>
                <a:latin typeface="Arial" charset="0"/>
                <a:ea typeface="ＭＳ Ｐゴシック" charset="0"/>
              </a:defRPr>
            </a:lvl6pPr>
            <a:lvl7pPr marL="2971800" indent="-228600" fontAlgn="base">
              <a:spcBef>
                <a:spcPct val="30000"/>
              </a:spcBef>
              <a:spcAft>
                <a:spcPct val="0"/>
              </a:spcAft>
              <a:defRPr sz="1200">
                <a:solidFill>
                  <a:schemeClr val="tx1"/>
                </a:solidFill>
                <a:latin typeface="Arial" charset="0"/>
                <a:ea typeface="ＭＳ Ｐゴシック" charset="0"/>
              </a:defRPr>
            </a:lvl7pPr>
            <a:lvl8pPr marL="3429000" indent="-228600" fontAlgn="base">
              <a:spcBef>
                <a:spcPct val="30000"/>
              </a:spcBef>
              <a:spcAft>
                <a:spcPct val="0"/>
              </a:spcAft>
              <a:defRPr sz="1200">
                <a:solidFill>
                  <a:schemeClr val="tx1"/>
                </a:solidFill>
                <a:latin typeface="Arial" charset="0"/>
                <a:ea typeface="ＭＳ Ｐゴシック" charset="0"/>
              </a:defRPr>
            </a:lvl8pPr>
            <a:lvl9pPr marL="3886200" indent="-228600" fontAlgn="base">
              <a:spcBef>
                <a:spcPct val="30000"/>
              </a:spcBef>
              <a:spcAft>
                <a:spcPct val="0"/>
              </a:spcAft>
              <a:defRPr sz="1200">
                <a:solidFill>
                  <a:schemeClr val="tx1"/>
                </a:solidFill>
                <a:latin typeface="Arial" charset="0"/>
                <a:ea typeface="ＭＳ Ｐゴシック" charset="0"/>
              </a:defRPr>
            </a:lvl9pPr>
          </a:lstStyle>
          <a:p>
            <a:pPr eaLnBrk="1" hangingPunct="1">
              <a:defRPr/>
            </a:pPr>
            <a:endParaRPr lang="en-US">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F2F6687-6E40-A24F-A203-2A0A6288947B}" type="slidenum">
              <a:rPr lang="en-US"/>
              <a:pPr>
                <a:defRPr/>
              </a:pPr>
              <a:t>17</a:t>
            </a:fld>
            <a:endParaRPr lang="en-US"/>
          </a:p>
        </p:txBody>
      </p:sp>
      <p:sp>
        <p:nvSpPr>
          <p:cNvPr id="18434" name="Rectangle 2"/>
          <p:cNvSpPr>
            <a:spLocks noGrp="1" noRot="1" noChangeAspect="1" noChangeArrowheads="1" noTextEdit="1"/>
          </p:cNvSpPr>
          <p:nvPr>
            <p:ph type="sldImg"/>
          </p:nvPr>
        </p:nvSpPr>
        <p:spPr>
          <a:xfrm>
            <a:off x="820738" y="1243013"/>
            <a:ext cx="5222875" cy="2938462"/>
          </a:xfrm>
          <a:solidFill>
            <a:srgbClr val="FFFFFF"/>
          </a:solidFill>
          <a:ln/>
          <a:extLst>
            <a:ext uri="{FAA26D3D-D897-4be2-8F04-BA451C77F1D7}">
              <ma14:placeholderFlag xmlns="" xmlns:ma14="http://schemas.microsoft.com/office/mac/drawingml/2011/main" val="1"/>
            </a:ext>
          </a:extLst>
        </p:spPr>
      </p:sp>
      <p:sp>
        <p:nvSpPr>
          <p:cNvPr id="18435" name="Text Box 3"/>
          <p:cNvSpPr txBox="1">
            <a:spLocks noGrp="1" noChangeArrowheads="1"/>
          </p:cNvSpPr>
          <p:nvPr>
            <p:ph type="body" idx="1"/>
          </p:nvPr>
        </p:nvSpPr>
        <p:spPr>
          <a:xfrm>
            <a:off x="1046163" y="4352925"/>
            <a:ext cx="4770437" cy="3478213"/>
          </a:xfrm>
          <a:ln/>
        </p:spPr>
        <p:txBody>
          <a:bodyPr wrap="none" anchor="ctr"/>
          <a:lstStyle>
            <a:lvl1pPr defTabSz="457200">
              <a:defRPr sz="1200">
                <a:solidFill>
                  <a:schemeClr val="tx1"/>
                </a:solidFill>
                <a:latin typeface="Arial" charset="0"/>
                <a:ea typeface="ＭＳ Ｐゴシック" charset="0"/>
              </a:defRPr>
            </a:lvl1pPr>
            <a:lvl2pPr marL="742950" indent="-285750" defTabSz="457200">
              <a:defRPr sz="1200">
                <a:solidFill>
                  <a:schemeClr val="tx1"/>
                </a:solidFill>
                <a:latin typeface="Arial" charset="0"/>
                <a:ea typeface="ＭＳ Ｐゴシック" charset="0"/>
              </a:defRPr>
            </a:lvl2pPr>
            <a:lvl3pPr marL="1143000" indent="-228600" defTabSz="457200">
              <a:defRPr sz="1200">
                <a:solidFill>
                  <a:schemeClr val="tx1"/>
                </a:solidFill>
                <a:latin typeface="Arial" charset="0"/>
                <a:ea typeface="ＭＳ Ｐゴシック" charset="0"/>
              </a:defRPr>
            </a:lvl3pPr>
            <a:lvl4pPr marL="1600200" indent="-228600" defTabSz="457200">
              <a:defRPr sz="1200">
                <a:solidFill>
                  <a:schemeClr val="tx1"/>
                </a:solidFill>
                <a:latin typeface="Arial" charset="0"/>
                <a:ea typeface="ＭＳ Ｐゴシック" charset="0"/>
              </a:defRPr>
            </a:lvl4pPr>
            <a:lvl5pPr marL="2057400" indent="-228600" defTabSz="457200">
              <a:defRPr sz="1200">
                <a:solidFill>
                  <a:schemeClr val="tx1"/>
                </a:solidFill>
                <a:latin typeface="Arial" charset="0"/>
                <a:ea typeface="ＭＳ Ｐゴシック" charset="0"/>
              </a:defRPr>
            </a:lvl5pPr>
            <a:lvl6pPr marL="2514600" indent="-228600" fontAlgn="base">
              <a:spcBef>
                <a:spcPct val="30000"/>
              </a:spcBef>
              <a:spcAft>
                <a:spcPct val="0"/>
              </a:spcAft>
              <a:defRPr sz="1200">
                <a:solidFill>
                  <a:schemeClr val="tx1"/>
                </a:solidFill>
                <a:latin typeface="Arial" charset="0"/>
                <a:ea typeface="ＭＳ Ｐゴシック" charset="0"/>
              </a:defRPr>
            </a:lvl6pPr>
            <a:lvl7pPr marL="2971800" indent="-228600" fontAlgn="base">
              <a:spcBef>
                <a:spcPct val="30000"/>
              </a:spcBef>
              <a:spcAft>
                <a:spcPct val="0"/>
              </a:spcAft>
              <a:defRPr sz="1200">
                <a:solidFill>
                  <a:schemeClr val="tx1"/>
                </a:solidFill>
                <a:latin typeface="Arial" charset="0"/>
                <a:ea typeface="ＭＳ Ｐゴシック" charset="0"/>
              </a:defRPr>
            </a:lvl7pPr>
            <a:lvl8pPr marL="3429000" indent="-228600" fontAlgn="base">
              <a:spcBef>
                <a:spcPct val="30000"/>
              </a:spcBef>
              <a:spcAft>
                <a:spcPct val="0"/>
              </a:spcAft>
              <a:defRPr sz="1200">
                <a:solidFill>
                  <a:schemeClr val="tx1"/>
                </a:solidFill>
                <a:latin typeface="Arial" charset="0"/>
                <a:ea typeface="ＭＳ Ｐゴシック" charset="0"/>
              </a:defRPr>
            </a:lvl8pPr>
            <a:lvl9pPr marL="3886200" indent="-228600" fontAlgn="base">
              <a:spcBef>
                <a:spcPct val="30000"/>
              </a:spcBef>
              <a:spcAft>
                <a:spcPct val="0"/>
              </a:spcAft>
              <a:defRPr sz="1200">
                <a:solidFill>
                  <a:schemeClr val="tx1"/>
                </a:solidFill>
                <a:latin typeface="Arial" charset="0"/>
                <a:ea typeface="ＭＳ Ｐゴシック" charset="0"/>
              </a:defRPr>
            </a:lvl9pPr>
          </a:lstStyle>
          <a:p>
            <a:pPr eaLnBrk="1" hangingPunct="1">
              <a:defRPr/>
            </a:pPr>
            <a:endParaRPr lang="en-US">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C87724-191E-E74E-AE2B-8D24E0FEA6B1}" type="slidenum">
              <a:rPr lang="en-US"/>
              <a:pPr/>
              <a:t>18</a:t>
            </a:fld>
            <a:endParaRPr lang="en-US"/>
          </a:p>
        </p:txBody>
      </p:sp>
      <p:sp>
        <p:nvSpPr>
          <p:cNvPr id="1432578"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1432579" name="Rectangle 3"/>
          <p:cNvSpPr>
            <a:spLocks noGrp="1" noChangeArrowheads="1"/>
          </p:cNvSpPr>
          <p:nvPr>
            <p:ph type="body" idx="1"/>
          </p:nvPr>
        </p:nvSpPr>
        <p:spPr/>
        <p:txBody>
          <a:bodyPr/>
          <a:lstStyle/>
          <a:p>
            <a:r>
              <a:rPr lang="en-US"/>
              <a:t>Infected IP:  a.b.c.d.     a.b.X.Y avoids ingress filtering ISPs.      Note: evades Savage</a:t>
            </a:r>
            <a:r>
              <a:rPr lang="ja-JP" altLang="en-US">
                <a:latin typeface="Arial"/>
              </a:rPr>
              <a:t>’</a:t>
            </a:r>
            <a:r>
              <a:rPr lang="en-US"/>
              <a:t>s /8 backscatter monitor.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3D5891B-EC81-2D4E-B0F5-DB55AA43B06E}"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0D5C77-CA16-1E4B-9F65-24A8B6C4D930}" type="slidenum">
              <a:rPr lang="en-US" smtClean="0"/>
              <a:t>‹#›</a:t>
            </a:fld>
            <a:endParaRPr lang="en-US"/>
          </a:p>
        </p:txBody>
      </p:sp>
    </p:spTree>
    <p:extLst>
      <p:ext uri="{BB962C8B-B14F-4D97-AF65-F5344CB8AC3E}">
        <p14:creationId xmlns:p14="http://schemas.microsoft.com/office/powerpoint/2010/main" val="2790304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D5891B-EC81-2D4E-B0F5-DB55AA43B06E}"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0D5C77-CA16-1E4B-9F65-24A8B6C4D930}" type="slidenum">
              <a:rPr lang="en-US" smtClean="0"/>
              <a:t>‹#›</a:t>
            </a:fld>
            <a:endParaRPr lang="en-US"/>
          </a:p>
        </p:txBody>
      </p:sp>
    </p:spTree>
    <p:extLst>
      <p:ext uri="{BB962C8B-B14F-4D97-AF65-F5344CB8AC3E}">
        <p14:creationId xmlns:p14="http://schemas.microsoft.com/office/powerpoint/2010/main" val="869849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D5891B-EC81-2D4E-B0F5-DB55AA43B06E}"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0D5C77-CA16-1E4B-9F65-24A8B6C4D930}" type="slidenum">
              <a:rPr lang="en-US" smtClean="0"/>
              <a:t>‹#›</a:t>
            </a:fld>
            <a:endParaRPr lang="en-US"/>
          </a:p>
        </p:txBody>
      </p:sp>
    </p:spTree>
    <p:extLst>
      <p:ext uri="{BB962C8B-B14F-4D97-AF65-F5344CB8AC3E}">
        <p14:creationId xmlns:p14="http://schemas.microsoft.com/office/powerpoint/2010/main" val="3576980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lnSpc>
                <a:spcPct val="150000"/>
              </a:lnSpc>
              <a:spcBef>
                <a:spcPts val="0"/>
              </a:spcBef>
              <a:buSzPct val="100000"/>
              <a:defRPr sz="2000"/>
            </a:lvl1pPr>
            <a:lvl2pPr lvl="1">
              <a:lnSpc>
                <a:spcPct val="150000"/>
              </a:lnSpc>
              <a:spcBef>
                <a:spcPts val="0"/>
              </a:spcBef>
              <a:buSzPct val="100000"/>
              <a:defRPr sz="1600"/>
            </a:lvl2pPr>
            <a:lvl3pPr lvl="2">
              <a:lnSpc>
                <a:spcPct val="150000"/>
              </a:lnSpc>
              <a:spcBef>
                <a:spcPts val="0"/>
              </a:spcBef>
              <a:defRPr/>
            </a:lvl3pPr>
            <a:lvl4pPr lvl="3">
              <a:lnSpc>
                <a:spcPct val="150000"/>
              </a:lnSpc>
              <a:spcBef>
                <a:spcPts val="0"/>
              </a:spcBef>
              <a:defRPr/>
            </a:lvl4pPr>
            <a:lvl5pPr lvl="4">
              <a:lnSpc>
                <a:spcPct val="150000"/>
              </a:lnSpc>
              <a:spcBef>
                <a:spcPts val="0"/>
              </a:spcBef>
              <a:defRPr/>
            </a:lvl5pPr>
            <a:lvl6pPr lvl="5">
              <a:lnSpc>
                <a:spcPct val="150000"/>
              </a:lnSpc>
              <a:spcBef>
                <a:spcPts val="0"/>
              </a:spcBef>
              <a:defRPr/>
            </a:lvl6pPr>
            <a:lvl7pPr lvl="6">
              <a:lnSpc>
                <a:spcPct val="150000"/>
              </a:lnSpc>
              <a:spcBef>
                <a:spcPts val="0"/>
              </a:spcBef>
              <a:defRPr/>
            </a:lvl7pPr>
            <a:lvl8pPr lvl="7">
              <a:lnSpc>
                <a:spcPct val="150000"/>
              </a:lnSpc>
              <a:spcBef>
                <a:spcPts val="0"/>
              </a:spcBef>
              <a:defRPr/>
            </a:lvl8pPr>
            <a:lvl9pPr lvl="8">
              <a:lnSpc>
                <a:spcPct val="150000"/>
              </a:lnSpc>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1753416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4206228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D5891B-EC81-2D4E-B0F5-DB55AA43B06E}"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0D5C77-CA16-1E4B-9F65-24A8B6C4D930}" type="slidenum">
              <a:rPr lang="en-US" smtClean="0"/>
              <a:t>‹#›</a:t>
            </a:fld>
            <a:endParaRPr lang="en-US"/>
          </a:p>
        </p:txBody>
      </p:sp>
    </p:spTree>
    <p:extLst>
      <p:ext uri="{BB962C8B-B14F-4D97-AF65-F5344CB8AC3E}">
        <p14:creationId xmlns:p14="http://schemas.microsoft.com/office/powerpoint/2010/main" val="3620697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D5891B-EC81-2D4E-B0F5-DB55AA43B06E}" type="datetimeFigureOut">
              <a:rPr lang="en-US" smtClean="0"/>
              <a:t>1/26/23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0D5C77-CA16-1E4B-9F65-24A8B6C4D930}" type="slidenum">
              <a:rPr lang="en-US" smtClean="0"/>
              <a:t>‹#›</a:t>
            </a:fld>
            <a:endParaRPr lang="en-US"/>
          </a:p>
        </p:txBody>
      </p:sp>
    </p:spTree>
    <p:extLst>
      <p:ext uri="{BB962C8B-B14F-4D97-AF65-F5344CB8AC3E}">
        <p14:creationId xmlns:p14="http://schemas.microsoft.com/office/powerpoint/2010/main" val="3534988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3D5891B-EC81-2D4E-B0F5-DB55AA43B06E}" type="datetimeFigureOut">
              <a:rPr lang="en-US" smtClean="0"/>
              <a:t>1/26/23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0D5C77-CA16-1E4B-9F65-24A8B6C4D930}" type="slidenum">
              <a:rPr lang="en-US" smtClean="0"/>
              <a:t>‹#›</a:t>
            </a:fld>
            <a:endParaRPr lang="en-US"/>
          </a:p>
        </p:txBody>
      </p:sp>
    </p:spTree>
    <p:extLst>
      <p:ext uri="{BB962C8B-B14F-4D97-AF65-F5344CB8AC3E}">
        <p14:creationId xmlns:p14="http://schemas.microsoft.com/office/powerpoint/2010/main" val="4243721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3D5891B-EC81-2D4E-B0F5-DB55AA43B06E}" type="datetimeFigureOut">
              <a:rPr lang="en-US" smtClean="0"/>
              <a:t>1/26/23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0D5C77-CA16-1E4B-9F65-24A8B6C4D930}" type="slidenum">
              <a:rPr lang="en-US" smtClean="0"/>
              <a:t>‹#›</a:t>
            </a:fld>
            <a:endParaRPr lang="en-US"/>
          </a:p>
        </p:txBody>
      </p:sp>
    </p:spTree>
    <p:extLst>
      <p:ext uri="{BB962C8B-B14F-4D97-AF65-F5344CB8AC3E}">
        <p14:creationId xmlns:p14="http://schemas.microsoft.com/office/powerpoint/2010/main" val="1644968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3D5891B-EC81-2D4E-B0F5-DB55AA43B06E}" type="datetimeFigureOut">
              <a:rPr lang="en-US" smtClean="0"/>
              <a:t>1/26/23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0D5C77-CA16-1E4B-9F65-24A8B6C4D930}" type="slidenum">
              <a:rPr lang="en-US" smtClean="0"/>
              <a:t>‹#›</a:t>
            </a:fld>
            <a:endParaRPr lang="en-US"/>
          </a:p>
        </p:txBody>
      </p:sp>
    </p:spTree>
    <p:extLst>
      <p:ext uri="{BB962C8B-B14F-4D97-AF65-F5344CB8AC3E}">
        <p14:creationId xmlns:p14="http://schemas.microsoft.com/office/powerpoint/2010/main" val="185767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D5891B-EC81-2D4E-B0F5-DB55AA43B06E}" type="datetimeFigureOut">
              <a:rPr lang="en-US" smtClean="0"/>
              <a:t>1/26/23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0D5C77-CA16-1E4B-9F65-24A8B6C4D930}" type="slidenum">
              <a:rPr lang="en-US" smtClean="0"/>
              <a:t>‹#›</a:t>
            </a:fld>
            <a:endParaRPr lang="en-US"/>
          </a:p>
        </p:txBody>
      </p:sp>
    </p:spTree>
    <p:extLst>
      <p:ext uri="{BB962C8B-B14F-4D97-AF65-F5344CB8AC3E}">
        <p14:creationId xmlns:p14="http://schemas.microsoft.com/office/powerpoint/2010/main" val="3284899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F3D5891B-EC81-2D4E-B0F5-DB55AA43B06E}" type="datetimeFigureOut">
              <a:rPr lang="en-US" smtClean="0"/>
              <a:t>1/26/23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0D5C77-CA16-1E4B-9F65-24A8B6C4D930}" type="slidenum">
              <a:rPr lang="en-US" smtClean="0"/>
              <a:t>‹#›</a:t>
            </a:fld>
            <a:endParaRPr lang="en-US"/>
          </a:p>
        </p:txBody>
      </p:sp>
    </p:spTree>
    <p:extLst>
      <p:ext uri="{BB962C8B-B14F-4D97-AF65-F5344CB8AC3E}">
        <p14:creationId xmlns:p14="http://schemas.microsoft.com/office/powerpoint/2010/main" val="52281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F3D5891B-EC81-2D4E-B0F5-DB55AA43B06E}" type="datetimeFigureOut">
              <a:rPr lang="en-US" smtClean="0"/>
              <a:t>1/26/23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0D5C77-CA16-1E4B-9F65-24A8B6C4D930}" type="slidenum">
              <a:rPr lang="en-US" smtClean="0"/>
              <a:t>‹#›</a:t>
            </a:fld>
            <a:endParaRPr lang="en-US"/>
          </a:p>
        </p:txBody>
      </p:sp>
    </p:spTree>
    <p:extLst>
      <p:ext uri="{BB962C8B-B14F-4D97-AF65-F5344CB8AC3E}">
        <p14:creationId xmlns:p14="http://schemas.microsoft.com/office/powerpoint/2010/main" val="1147890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3D5891B-EC81-2D4E-B0F5-DB55AA43B06E}" type="datetimeFigureOut">
              <a:rPr lang="en-US" smtClean="0"/>
              <a:t>1/26/23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80D5C77-CA16-1E4B-9F65-24A8B6C4D930}" type="slidenum">
              <a:rPr lang="en-US" smtClean="0"/>
              <a:t>‹#›</a:t>
            </a:fld>
            <a:endParaRPr lang="en-US"/>
          </a:p>
        </p:txBody>
      </p:sp>
    </p:spTree>
    <p:extLst>
      <p:ext uri="{BB962C8B-B14F-4D97-AF65-F5344CB8AC3E}">
        <p14:creationId xmlns:p14="http://schemas.microsoft.com/office/powerpoint/2010/main" val="1186168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Denial of Service Attacks</a:t>
            </a:r>
          </a:p>
        </p:txBody>
      </p:sp>
      <p:sp>
        <p:nvSpPr>
          <p:cNvPr id="6" name="Subtitle 2">
            <a:extLst>
              <a:ext uri="{FF2B5EF4-FFF2-40B4-BE49-F238E27FC236}">
                <a16:creationId xmlns:a16="http://schemas.microsoft.com/office/drawing/2014/main" id="{E4C9850C-B927-CF45-9620-73C23C7CA2CA}"/>
              </a:ext>
            </a:extLst>
          </p:cNvPr>
          <p:cNvSpPr txBox="1">
            <a:spLocks/>
          </p:cNvSpPr>
          <p:nvPr/>
        </p:nvSpPr>
        <p:spPr>
          <a:xfrm>
            <a:off x="1314450" y="2800350"/>
            <a:ext cx="6858000" cy="1241822"/>
          </a:xfrm>
          <a:prstGeom prst="rect">
            <a:avLst/>
          </a:prstGeom>
        </p:spPr>
        <p:txBody>
          <a:bodyPr vert="horz" lIns="68580" tIns="34290" rIns="68580" bIns="34290" rtlCol="0">
            <a:normAutofit/>
          </a:bodyPr>
          <a:lstStyle>
            <a:lvl1pPr marL="0" indent="0" algn="ctr" defTabSz="342900" rtl="0" eaLnBrk="1" latinLnBrk="0" hangingPunct="1">
              <a:spcBef>
                <a:spcPct val="20000"/>
              </a:spcBef>
              <a:buFont typeface="Arial"/>
              <a:buNone/>
              <a:defRPr sz="2400" kern="1200">
                <a:solidFill>
                  <a:schemeClr val="tx1">
                    <a:tint val="75000"/>
                  </a:schemeClr>
                </a:solidFill>
                <a:latin typeface="+mn-lt"/>
                <a:ea typeface="+mn-ea"/>
                <a:cs typeface="+mn-cs"/>
              </a:defRPr>
            </a:lvl1pPr>
            <a:lvl2pPr marL="342900" indent="0" algn="ctr" defTabSz="342900" rtl="0" eaLnBrk="1" latinLnBrk="0" hangingPunct="1">
              <a:spcBef>
                <a:spcPct val="20000"/>
              </a:spcBef>
              <a:buFont typeface="Arial"/>
              <a:buNone/>
              <a:defRPr sz="2100" kern="1200">
                <a:solidFill>
                  <a:schemeClr val="tx1">
                    <a:tint val="75000"/>
                  </a:schemeClr>
                </a:solidFill>
                <a:latin typeface="+mn-lt"/>
                <a:ea typeface="+mn-ea"/>
                <a:cs typeface="+mn-cs"/>
              </a:defRPr>
            </a:lvl2pPr>
            <a:lvl3pPr marL="685800" indent="0" algn="ctr" defTabSz="342900" rtl="0" eaLnBrk="1" latinLnBrk="0" hangingPunct="1">
              <a:spcBef>
                <a:spcPct val="20000"/>
              </a:spcBef>
              <a:buFont typeface="Arial"/>
              <a:buNone/>
              <a:defRPr sz="1800" kern="1200">
                <a:solidFill>
                  <a:schemeClr val="tx1">
                    <a:tint val="75000"/>
                  </a:schemeClr>
                </a:solidFill>
                <a:latin typeface="+mn-lt"/>
                <a:ea typeface="+mn-ea"/>
                <a:cs typeface="+mn-cs"/>
              </a:defRPr>
            </a:lvl3pPr>
            <a:lvl4pPr marL="10287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4pPr>
            <a:lvl5pPr marL="13716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5pPr>
            <a:lvl6pPr marL="17145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6pPr>
            <a:lvl7pPr marL="20574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7pPr>
            <a:lvl8pPr marL="24003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8pPr>
            <a:lvl9pPr marL="27432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9pPr>
          </a:lstStyle>
          <a:p>
            <a:r>
              <a:rPr lang="en-US" sz="1800" dirty="0">
                <a:solidFill>
                  <a:schemeClr val="bg1">
                    <a:lumMod val="65000"/>
                  </a:schemeClr>
                </a:solidFill>
              </a:rPr>
              <a:t>Internet Censorship and </a:t>
            </a:r>
            <a:r>
              <a:rPr lang="en-US" sz="1800">
                <a:solidFill>
                  <a:schemeClr val="bg1">
                    <a:lumMod val="65000"/>
                  </a:schemeClr>
                </a:solidFill>
              </a:rPr>
              <a:t>Online Speech</a:t>
            </a:r>
          </a:p>
          <a:p>
            <a:br>
              <a:rPr lang="en-US" sz="1800" dirty="0">
                <a:solidFill>
                  <a:schemeClr val="bg1">
                    <a:lumMod val="65000"/>
                  </a:schemeClr>
                </a:solidFill>
              </a:rPr>
            </a:br>
            <a:r>
              <a:rPr lang="en-US" sz="1800" dirty="0">
                <a:solidFill>
                  <a:schemeClr val="bg1">
                    <a:lumMod val="65000"/>
                  </a:schemeClr>
                </a:solidFill>
              </a:rPr>
              <a:t>Nick Feamster</a:t>
            </a:r>
            <a:br>
              <a:rPr lang="en-US" sz="1800" dirty="0">
                <a:solidFill>
                  <a:schemeClr val="bg1">
                    <a:lumMod val="65000"/>
                  </a:schemeClr>
                </a:solidFill>
              </a:rPr>
            </a:br>
            <a:r>
              <a:rPr lang="en-US" sz="1800" dirty="0">
                <a:solidFill>
                  <a:schemeClr val="bg1">
                    <a:lumMod val="65000"/>
                  </a:schemeClr>
                </a:solidFill>
              </a:rPr>
              <a:t>University of Chicago</a:t>
            </a:r>
          </a:p>
          <a:p>
            <a:endParaRPr lang="en-US" sz="1800" dirty="0">
              <a:solidFill>
                <a:schemeClr val="bg1">
                  <a:lumMod val="65000"/>
                </a:schemeClr>
              </a:solidFill>
            </a:endParaRPr>
          </a:p>
        </p:txBody>
      </p:sp>
    </p:spTree>
    <p:extLst>
      <p:ext uri="{BB962C8B-B14F-4D97-AF65-F5344CB8AC3E}">
        <p14:creationId xmlns:p14="http://schemas.microsoft.com/office/powerpoint/2010/main" val="38065872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3"/>
          <p:cNvSpPr>
            <a:spLocks noGrp="1"/>
          </p:cNvSpPr>
          <p:nvPr>
            <p:ph type="sldNum" sz="quarter" idx="10"/>
          </p:nvPr>
        </p:nvSpPr>
        <p:spPr/>
        <p:txBody>
          <a:bodyPr/>
          <a:lstStyle/>
          <a:p>
            <a:fld id="{592FBE49-242D-3F4E-866C-A30E842212D1}" type="slidenum">
              <a:rPr lang="en-GB"/>
              <a:pPr/>
              <a:t>10</a:t>
            </a:fld>
            <a:endParaRPr lang="en-GB"/>
          </a:p>
        </p:txBody>
      </p:sp>
      <p:sp>
        <p:nvSpPr>
          <p:cNvPr id="1424386" name="Rectangle 2"/>
          <p:cNvSpPr>
            <a:spLocks noGrp="1" noChangeArrowheads="1"/>
          </p:cNvSpPr>
          <p:nvPr>
            <p:ph type="title"/>
          </p:nvPr>
        </p:nvSpPr>
        <p:spPr/>
        <p:txBody>
          <a:bodyPr/>
          <a:lstStyle/>
          <a:p>
            <a:r>
              <a:rPr lang="en-US" sz="3000" dirty="0"/>
              <a:t>Basic Amplification Attack</a:t>
            </a:r>
          </a:p>
        </p:txBody>
      </p:sp>
      <p:sp>
        <p:nvSpPr>
          <p:cNvPr id="1424387" name="Rectangle 3" descr="Rectangle: Click to edit Master text styles&#10;Second level&#10;Third level&#10;Fourth level&#10;Fifth level"/>
          <p:cNvSpPr>
            <a:spLocks noGrp="1" noChangeArrowheads="1"/>
          </p:cNvSpPr>
          <p:nvPr>
            <p:ph type="body" idx="1"/>
          </p:nvPr>
        </p:nvSpPr>
        <p:spPr>
          <a:xfrm>
            <a:off x="1543050" y="1200151"/>
            <a:ext cx="5886450" cy="3783806"/>
          </a:xfrm>
        </p:spPr>
        <p:txBody>
          <a:bodyPr>
            <a:normAutofit lnSpcReduction="10000"/>
          </a:bodyPr>
          <a:lstStyle/>
          <a:p>
            <a:endParaRPr lang="en-US" dirty="0"/>
          </a:p>
          <a:p>
            <a:endParaRPr lang="en-US" dirty="0"/>
          </a:p>
          <a:p>
            <a:endParaRPr lang="en-US" dirty="0"/>
          </a:p>
          <a:p>
            <a:endParaRPr lang="en-US" dirty="0"/>
          </a:p>
          <a:p>
            <a:endParaRPr lang="en-US" dirty="0"/>
          </a:p>
          <a:p>
            <a:endParaRPr lang="en-US" sz="1500" dirty="0"/>
          </a:p>
          <a:p>
            <a:endParaRPr lang="en-US" sz="1500" dirty="0"/>
          </a:p>
          <a:p>
            <a:r>
              <a:rPr lang="en-US" sz="1500" dirty="0"/>
              <a:t>Send ping request to broadcast address (ICMP Echo </a:t>
            </a:r>
            <a:r>
              <a:rPr lang="en-US" sz="1500" dirty="0" err="1"/>
              <a:t>Req</a:t>
            </a:r>
            <a:r>
              <a:rPr lang="en-US" sz="1500" dirty="0"/>
              <a:t>) </a:t>
            </a:r>
          </a:p>
          <a:p>
            <a:r>
              <a:rPr lang="en-US" sz="1500" dirty="0"/>
              <a:t>Lots of responses:</a:t>
            </a:r>
          </a:p>
          <a:p>
            <a:pPr lvl="1"/>
            <a:r>
              <a:rPr lang="en-US" sz="1500" dirty="0"/>
              <a:t>Every host on target network generates a ping reply (ICMP Echo Reply) to victim</a:t>
            </a:r>
          </a:p>
        </p:txBody>
      </p:sp>
      <p:pic>
        <p:nvPicPr>
          <p:cNvPr id="1424389" name="Picture 5" descr="j02394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605087"/>
            <a:ext cx="571500" cy="481013"/>
          </a:xfrm>
          <a:prstGeom prst="rect">
            <a:avLst/>
          </a:prstGeom>
          <a:noFill/>
          <a:extLst>
            <a:ext uri="{909E8E84-426E-40dd-AFC4-6F175D3DCCD1}">
              <a14:hiddenFill xmlns="" xmlns:a14="http://schemas.microsoft.com/office/drawing/2010/main">
                <a:solidFill>
                  <a:srgbClr val="FFFFFF"/>
                </a:solidFill>
              </a14:hiddenFill>
            </a:ext>
          </a:extLst>
        </p:spPr>
      </p:pic>
      <p:pic>
        <p:nvPicPr>
          <p:cNvPr id="1424390" name="Picture 6" descr="j02394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7650" y="2605087"/>
            <a:ext cx="571500" cy="481013"/>
          </a:xfrm>
          <a:prstGeom prst="rect">
            <a:avLst/>
          </a:prstGeom>
          <a:noFill/>
          <a:extLst>
            <a:ext uri="{909E8E84-426E-40dd-AFC4-6F175D3DCCD1}">
              <a14:hiddenFill xmlns="" xmlns:a14="http://schemas.microsoft.com/office/drawing/2010/main">
                <a:solidFill>
                  <a:srgbClr val="FFFFFF"/>
                </a:solidFill>
              </a14:hiddenFill>
            </a:ext>
          </a:extLst>
        </p:spPr>
      </p:pic>
      <p:pic>
        <p:nvPicPr>
          <p:cNvPr id="1424391" name="Picture 7" descr="j02394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3450" y="2605087"/>
            <a:ext cx="571500" cy="481013"/>
          </a:xfrm>
          <a:prstGeom prst="rect">
            <a:avLst/>
          </a:prstGeom>
          <a:noFill/>
          <a:extLst>
            <a:ext uri="{909E8E84-426E-40dd-AFC4-6F175D3DCCD1}">
              <a14:hiddenFill xmlns="" xmlns:a14="http://schemas.microsoft.com/office/drawing/2010/main">
                <a:solidFill>
                  <a:srgbClr val="FFFFFF"/>
                </a:solidFill>
              </a14:hiddenFill>
            </a:ext>
          </a:extLst>
        </p:spPr>
      </p:pic>
      <p:sp>
        <p:nvSpPr>
          <p:cNvPr id="1424392" name="Rectangle 8"/>
          <p:cNvSpPr>
            <a:spLocks noChangeArrowheads="1"/>
          </p:cNvSpPr>
          <p:nvPr/>
        </p:nvSpPr>
        <p:spPr bwMode="auto">
          <a:xfrm>
            <a:off x="3886200" y="1885950"/>
            <a:ext cx="1200150" cy="342900"/>
          </a:xfrm>
          <a:prstGeom prst="rect">
            <a:avLst/>
          </a:prstGeom>
          <a:solidFill>
            <a:srgbClr val="D9D9D9"/>
          </a:solidFill>
          <a:ln w="9525">
            <a:solidFill>
              <a:schemeClr val="tx1"/>
            </a:solidFill>
            <a:miter lim="800000"/>
            <a:headEnd/>
            <a:tailEnd/>
          </a:ln>
          <a:effectLst/>
        </p:spPr>
        <p:txBody>
          <a:bodyPr wrap="none" anchor="ctr"/>
          <a:lstStyle/>
          <a:p>
            <a:pPr algn="ctr" eaLnBrk="0" hangingPunct="0">
              <a:spcBef>
                <a:spcPct val="20000"/>
              </a:spcBef>
              <a:buClr>
                <a:schemeClr val="accent2"/>
              </a:buClr>
            </a:pPr>
            <a:r>
              <a:rPr lang="en-US" sz="1200" dirty="0"/>
              <a:t>Network</a:t>
            </a:r>
            <a:br>
              <a:rPr lang="en-US" sz="1200" dirty="0"/>
            </a:br>
            <a:r>
              <a:rPr lang="en-US" sz="1200" dirty="0"/>
              <a:t>switch</a:t>
            </a:r>
          </a:p>
        </p:txBody>
      </p:sp>
      <p:sp>
        <p:nvSpPr>
          <p:cNvPr id="1424393" name="Line 9"/>
          <p:cNvSpPr>
            <a:spLocks noChangeShapeType="1"/>
          </p:cNvSpPr>
          <p:nvPr/>
        </p:nvSpPr>
        <p:spPr bwMode="auto">
          <a:xfrm>
            <a:off x="4457700" y="2228850"/>
            <a:ext cx="0" cy="37623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p>
            <a:endParaRPr lang="en-US" sz="1350"/>
          </a:p>
        </p:txBody>
      </p:sp>
      <p:sp>
        <p:nvSpPr>
          <p:cNvPr id="1424394" name="Line 10"/>
          <p:cNvSpPr>
            <a:spLocks noChangeShapeType="1"/>
          </p:cNvSpPr>
          <p:nvPr/>
        </p:nvSpPr>
        <p:spPr bwMode="auto">
          <a:xfrm flipV="1">
            <a:off x="3829050" y="2400300"/>
            <a:ext cx="0" cy="20478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p>
            <a:endParaRPr lang="en-US" sz="1350"/>
          </a:p>
        </p:txBody>
      </p:sp>
      <p:sp>
        <p:nvSpPr>
          <p:cNvPr id="1424395" name="Line 11"/>
          <p:cNvSpPr>
            <a:spLocks noChangeShapeType="1"/>
          </p:cNvSpPr>
          <p:nvPr/>
        </p:nvSpPr>
        <p:spPr bwMode="auto">
          <a:xfrm>
            <a:off x="3829050" y="2400300"/>
            <a:ext cx="1257300" cy="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p>
            <a:endParaRPr lang="en-US" sz="1350"/>
          </a:p>
        </p:txBody>
      </p:sp>
      <p:sp>
        <p:nvSpPr>
          <p:cNvPr id="1424396" name="Line 12"/>
          <p:cNvSpPr>
            <a:spLocks noChangeShapeType="1"/>
          </p:cNvSpPr>
          <p:nvPr/>
        </p:nvSpPr>
        <p:spPr bwMode="auto">
          <a:xfrm>
            <a:off x="5086350" y="2400300"/>
            <a:ext cx="0" cy="20478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p>
            <a:endParaRPr lang="en-US" sz="1350"/>
          </a:p>
        </p:txBody>
      </p:sp>
      <p:pic>
        <p:nvPicPr>
          <p:cNvPr id="1424397" name="Picture 13" descr="j02394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050" y="1600200"/>
            <a:ext cx="571500" cy="481013"/>
          </a:xfrm>
          <a:prstGeom prst="rect">
            <a:avLst/>
          </a:prstGeom>
          <a:noFill/>
          <a:extLst>
            <a:ext uri="{909E8E84-426E-40dd-AFC4-6F175D3DCCD1}">
              <a14:hiddenFill xmlns="" xmlns:a14="http://schemas.microsoft.com/office/drawing/2010/main">
                <a:solidFill>
                  <a:srgbClr val="FFFFFF"/>
                </a:solidFill>
              </a14:hiddenFill>
            </a:ext>
          </a:extLst>
        </p:spPr>
      </p:pic>
      <p:sp>
        <p:nvSpPr>
          <p:cNvPr id="1424398" name="Text Box 14"/>
          <p:cNvSpPr txBox="1">
            <a:spLocks noChangeArrowheads="1"/>
          </p:cNvSpPr>
          <p:nvPr/>
        </p:nvSpPr>
        <p:spPr bwMode="auto">
          <a:xfrm>
            <a:off x="1512365" y="2033588"/>
            <a:ext cx="666209" cy="5078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lgn="ctr" eaLnBrk="0" hangingPunct="0">
              <a:spcBef>
                <a:spcPct val="20000"/>
              </a:spcBef>
              <a:buClr>
                <a:schemeClr val="accent2"/>
              </a:buClr>
            </a:pPr>
            <a:r>
              <a:rPr lang="en-US" sz="1350"/>
              <a:t>DoS</a:t>
            </a:r>
            <a:br>
              <a:rPr lang="en-US" sz="1350"/>
            </a:br>
            <a:r>
              <a:rPr lang="en-US" sz="1350"/>
              <a:t>Source</a:t>
            </a:r>
          </a:p>
        </p:txBody>
      </p:sp>
      <p:pic>
        <p:nvPicPr>
          <p:cNvPr id="1424399" name="Picture 15" descr="j02394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3700" y="1543050"/>
            <a:ext cx="571500" cy="481013"/>
          </a:xfrm>
          <a:prstGeom prst="rect">
            <a:avLst/>
          </a:prstGeom>
          <a:noFill/>
          <a:extLst>
            <a:ext uri="{909E8E84-426E-40dd-AFC4-6F175D3DCCD1}">
              <a14:hiddenFill xmlns="" xmlns:a14="http://schemas.microsoft.com/office/drawing/2010/main">
                <a:solidFill>
                  <a:srgbClr val="FFFFFF"/>
                </a:solidFill>
              </a14:hiddenFill>
            </a:ext>
          </a:extLst>
        </p:spPr>
      </p:pic>
      <p:sp>
        <p:nvSpPr>
          <p:cNvPr id="1424400" name="Text Box 16"/>
          <p:cNvSpPr txBox="1">
            <a:spLocks noChangeArrowheads="1"/>
          </p:cNvSpPr>
          <p:nvPr/>
        </p:nvSpPr>
        <p:spPr bwMode="auto">
          <a:xfrm>
            <a:off x="6735297" y="1976438"/>
            <a:ext cx="621645" cy="5078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lgn="ctr" eaLnBrk="0" hangingPunct="0">
              <a:spcBef>
                <a:spcPct val="20000"/>
              </a:spcBef>
              <a:buClr>
                <a:schemeClr val="accent2"/>
              </a:buClr>
            </a:pPr>
            <a:r>
              <a:rPr lang="en-US" sz="1350"/>
              <a:t>DoS</a:t>
            </a:r>
            <a:br>
              <a:rPr lang="en-US" sz="1350"/>
            </a:br>
            <a:r>
              <a:rPr lang="en-US" sz="1350"/>
              <a:t>Target</a:t>
            </a:r>
          </a:p>
        </p:txBody>
      </p:sp>
      <p:grpSp>
        <p:nvGrpSpPr>
          <p:cNvPr id="1424401" name="Group 17"/>
          <p:cNvGrpSpPr>
            <a:grpSpLocks/>
          </p:cNvGrpSpPr>
          <p:nvPr/>
        </p:nvGrpSpPr>
        <p:grpSpPr bwMode="auto">
          <a:xfrm>
            <a:off x="2114550" y="1143001"/>
            <a:ext cx="1943100" cy="757238"/>
            <a:chOff x="816" y="960"/>
            <a:chExt cx="1632" cy="636"/>
          </a:xfrm>
        </p:grpSpPr>
        <p:sp>
          <p:nvSpPr>
            <p:cNvPr id="1424402" name="Line 18"/>
            <p:cNvSpPr>
              <a:spLocks noChangeShapeType="1"/>
            </p:cNvSpPr>
            <p:nvPr/>
          </p:nvSpPr>
          <p:spPr bwMode="auto">
            <a:xfrm>
              <a:off x="816" y="1344"/>
              <a:ext cx="163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p>
              <a:endParaRPr lang="en-US" sz="1350"/>
            </a:p>
          </p:txBody>
        </p:sp>
        <p:sp>
          <p:nvSpPr>
            <p:cNvPr id="1424403" name="Line 19"/>
            <p:cNvSpPr>
              <a:spLocks noChangeShapeType="1"/>
            </p:cNvSpPr>
            <p:nvPr/>
          </p:nvSpPr>
          <p:spPr bwMode="auto">
            <a:xfrm>
              <a:off x="2448" y="1344"/>
              <a:ext cx="0" cy="24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p>
              <a:endParaRPr lang="en-US" sz="1350"/>
            </a:p>
          </p:txBody>
        </p:sp>
        <p:sp>
          <p:nvSpPr>
            <p:cNvPr id="1424404" name="Text Box 20"/>
            <p:cNvSpPr txBox="1">
              <a:spLocks noChangeArrowheads="1"/>
            </p:cNvSpPr>
            <p:nvPr/>
          </p:nvSpPr>
          <p:spPr bwMode="auto">
            <a:xfrm>
              <a:off x="819" y="960"/>
              <a:ext cx="1629" cy="6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hlink"/>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eaLnBrk="0" hangingPunct="0">
                <a:spcBef>
                  <a:spcPct val="20000"/>
                </a:spcBef>
                <a:buClr>
                  <a:schemeClr val="accent2"/>
                </a:buClr>
              </a:pPr>
              <a:r>
                <a:rPr lang="en-US" sz="1350" dirty="0"/>
                <a:t>1. ICMP Echo Request </a:t>
              </a:r>
              <a:r>
                <a:rPr lang="en-US" sz="1350" dirty="0" err="1"/>
                <a:t>Src</a:t>
              </a:r>
              <a:r>
                <a:rPr lang="en-US" sz="1350" dirty="0"/>
                <a:t>:  </a:t>
              </a:r>
              <a:r>
                <a:rPr lang="en-US" sz="1350" dirty="0" err="1"/>
                <a:t>DoS</a:t>
              </a:r>
              <a:r>
                <a:rPr lang="en-US" sz="1350" dirty="0"/>
                <a:t> Target</a:t>
              </a:r>
            </a:p>
            <a:p>
              <a:pPr algn="ctr" eaLnBrk="0" hangingPunct="0">
                <a:spcBef>
                  <a:spcPct val="20000"/>
                </a:spcBef>
                <a:buClr>
                  <a:schemeClr val="accent2"/>
                </a:buClr>
              </a:pPr>
              <a:r>
                <a:rPr lang="en-US" sz="1350" dirty="0" err="1"/>
                <a:t>Dest</a:t>
              </a:r>
              <a:r>
                <a:rPr lang="en-US" sz="1350" dirty="0"/>
                <a:t>:  broadcast address</a:t>
              </a:r>
            </a:p>
          </p:txBody>
        </p:sp>
      </p:grpSp>
      <p:grpSp>
        <p:nvGrpSpPr>
          <p:cNvPr id="1424405" name="Group 21"/>
          <p:cNvGrpSpPr>
            <a:grpSpLocks/>
          </p:cNvGrpSpPr>
          <p:nvPr/>
        </p:nvGrpSpPr>
        <p:grpSpPr bwMode="auto">
          <a:xfrm>
            <a:off x="4857750" y="1143000"/>
            <a:ext cx="2057400" cy="742950"/>
            <a:chOff x="3120" y="960"/>
            <a:chExt cx="1728" cy="624"/>
          </a:xfrm>
        </p:grpSpPr>
        <p:sp>
          <p:nvSpPr>
            <p:cNvPr id="1424406" name="Line 22"/>
            <p:cNvSpPr>
              <a:spLocks noChangeShapeType="1"/>
            </p:cNvSpPr>
            <p:nvPr/>
          </p:nvSpPr>
          <p:spPr bwMode="auto">
            <a:xfrm flipV="1">
              <a:off x="3120" y="1344"/>
              <a:ext cx="0" cy="24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p>
              <a:endParaRPr lang="en-US" sz="1350"/>
            </a:p>
          </p:txBody>
        </p:sp>
        <p:sp>
          <p:nvSpPr>
            <p:cNvPr id="1424407" name="Line 23"/>
            <p:cNvSpPr>
              <a:spLocks noChangeShapeType="1"/>
            </p:cNvSpPr>
            <p:nvPr/>
          </p:nvSpPr>
          <p:spPr bwMode="auto">
            <a:xfrm>
              <a:off x="3120" y="1344"/>
              <a:ext cx="1728"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p>
              <a:endParaRPr lang="en-US" sz="1350"/>
            </a:p>
          </p:txBody>
        </p:sp>
        <p:sp>
          <p:nvSpPr>
            <p:cNvPr id="1424408" name="Text Box 24"/>
            <p:cNvSpPr txBox="1">
              <a:spLocks noChangeArrowheads="1"/>
            </p:cNvSpPr>
            <p:nvPr/>
          </p:nvSpPr>
          <p:spPr bwMode="auto">
            <a:xfrm>
              <a:off x="3380" y="960"/>
              <a:ext cx="1251" cy="4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chemeClr val="hlink"/>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lgn="ctr" eaLnBrk="0" hangingPunct="0">
                <a:spcBef>
                  <a:spcPct val="20000"/>
                </a:spcBef>
                <a:buClr>
                  <a:schemeClr val="accent2"/>
                </a:buClr>
              </a:pPr>
              <a:r>
                <a:rPr lang="en-US" sz="1350"/>
                <a:t>3 ICMP Echo Reply</a:t>
              </a:r>
              <a:br>
                <a:rPr lang="en-US" sz="1350"/>
              </a:br>
              <a:r>
                <a:rPr lang="en-US" sz="1350"/>
                <a:t>Dest:  Dos Target</a:t>
              </a:r>
            </a:p>
          </p:txBody>
        </p:sp>
      </p:grpSp>
    </p:spTree>
    <p:extLst>
      <p:ext uri="{BB962C8B-B14F-4D97-AF65-F5344CB8AC3E}">
        <p14:creationId xmlns:p14="http://schemas.microsoft.com/office/powerpoint/2010/main" val="8478860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244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24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EDE34-B3D9-A048-AC6A-AFEE41C7F997}"/>
              </a:ext>
            </a:extLst>
          </p:cNvPr>
          <p:cNvSpPr>
            <a:spLocks noGrp="1"/>
          </p:cNvSpPr>
          <p:nvPr>
            <p:ph type="title"/>
          </p:nvPr>
        </p:nvSpPr>
        <p:spPr>
          <a:xfrm>
            <a:off x="457200" y="1714500"/>
            <a:ext cx="8229600" cy="857250"/>
          </a:xfrm>
        </p:spPr>
        <p:txBody>
          <a:bodyPr/>
          <a:lstStyle/>
          <a:p>
            <a:r>
              <a:rPr lang="en-US" dirty="0"/>
              <a:t>Transmission Control Protocol (TCP)</a:t>
            </a:r>
          </a:p>
        </p:txBody>
      </p:sp>
    </p:spTree>
    <p:extLst>
      <p:ext uri="{BB962C8B-B14F-4D97-AF65-F5344CB8AC3E}">
        <p14:creationId xmlns:p14="http://schemas.microsoft.com/office/powerpoint/2010/main" val="1567070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body" idx="1"/>
          </p:nvPr>
        </p:nvSpPr>
        <p:spPr>
          <a:xfrm>
            <a:off x="1314450" y="1200151"/>
            <a:ext cx="6515100" cy="3394472"/>
          </a:xfrm>
        </p:spPr>
        <p:txBody>
          <a:bodyPr/>
          <a:lstStyle/>
          <a:p>
            <a:pPr eaLnBrk="1" hangingPunct="1"/>
            <a:r>
              <a:rPr lang="en-US"/>
              <a:t>90% of DoS attacks use TCP SYN floods</a:t>
            </a:r>
          </a:p>
          <a:p>
            <a:pPr eaLnBrk="1" hangingPunct="1"/>
            <a:r>
              <a:rPr lang="en-US"/>
              <a:t>Streaming spoofed TCP SYNs</a:t>
            </a:r>
          </a:p>
          <a:p>
            <a:pPr eaLnBrk="1" hangingPunct="1"/>
            <a:r>
              <a:rPr lang="en-US"/>
              <a:t>Takes advantage of three way handshake</a:t>
            </a:r>
          </a:p>
          <a:p>
            <a:pPr eaLnBrk="1" hangingPunct="1"/>
            <a:r>
              <a:rPr lang="en-US"/>
              <a:t>Server start </a:t>
            </a:r>
            <a:r>
              <a:rPr lang="ja-JP" altLang="en-US"/>
              <a:t>“</a:t>
            </a:r>
            <a:r>
              <a:rPr lang="en-US"/>
              <a:t>half-open</a:t>
            </a:r>
            <a:r>
              <a:rPr lang="ja-JP" altLang="en-US"/>
              <a:t>”</a:t>
            </a:r>
            <a:r>
              <a:rPr lang="en-US"/>
              <a:t> connections</a:t>
            </a:r>
          </a:p>
          <a:p>
            <a:pPr eaLnBrk="1" hangingPunct="1"/>
            <a:r>
              <a:rPr lang="en-US"/>
              <a:t>These build up… until queue is full and all additional requests are blocked</a:t>
            </a:r>
          </a:p>
        </p:txBody>
      </p:sp>
      <p:sp>
        <p:nvSpPr>
          <p:cNvPr id="16387" name="Rectangle 4"/>
          <p:cNvSpPr>
            <a:spLocks noChangeArrowheads="1"/>
          </p:cNvSpPr>
          <p:nvPr/>
        </p:nvSpPr>
        <p:spPr bwMode="auto">
          <a:xfrm>
            <a:off x="1371600" y="228601"/>
            <a:ext cx="6172200" cy="651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spcBef>
                <a:spcPts val="900"/>
              </a:spcBef>
              <a:spcAft>
                <a:spcPts val="225"/>
              </a:spcAft>
            </a:pPr>
            <a:r>
              <a:rPr lang="en-US" sz="3000" dirty="0">
                <a:latin typeface="+mj-lt"/>
              </a:rPr>
              <a:t>TCP SYN Flooding Attack</a:t>
            </a:r>
          </a:p>
        </p:txBody>
      </p:sp>
    </p:spTree>
    <p:extLst>
      <p:ext uri="{BB962C8B-B14F-4D97-AF65-F5344CB8AC3E}">
        <p14:creationId xmlns:p14="http://schemas.microsoft.com/office/powerpoint/2010/main" val="3211919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543050" y="263571"/>
            <a:ext cx="5829300" cy="671513"/>
          </a:xfrm>
        </p:spPr>
        <p:txBody>
          <a:bodyPr/>
          <a:lstStyle/>
          <a:p>
            <a:pPr eaLnBrk="1" hangingPunct="1"/>
            <a:r>
              <a:rPr lang="en-US" sz="2400" dirty="0">
                <a:latin typeface="+mn-lt"/>
              </a:rPr>
              <a:t>TCP Connection Management</a:t>
            </a:r>
            <a:endParaRPr lang="en-US" dirty="0">
              <a:latin typeface="+mn-lt"/>
            </a:endParaRPr>
          </a:p>
        </p:txBody>
      </p:sp>
      <p:sp>
        <p:nvSpPr>
          <p:cNvPr id="17411" name="Rectangle 3"/>
          <p:cNvSpPr>
            <a:spLocks noGrp="1" noChangeArrowheads="1"/>
          </p:cNvSpPr>
          <p:nvPr>
            <p:ph type="body" sz="half" idx="1"/>
          </p:nvPr>
        </p:nvSpPr>
        <p:spPr>
          <a:xfrm>
            <a:off x="1485900" y="1177971"/>
            <a:ext cx="2857500" cy="3486150"/>
          </a:xfrm>
        </p:spPr>
        <p:txBody>
          <a:bodyPr/>
          <a:lstStyle/>
          <a:p>
            <a:pPr eaLnBrk="1" hangingPunct="1">
              <a:buFontTx/>
              <a:buNone/>
            </a:pPr>
            <a:r>
              <a:rPr lang="en-US" sz="1800" u="sng" dirty="0">
                <a:solidFill>
                  <a:srgbClr val="FF0000"/>
                </a:solidFill>
              </a:rPr>
              <a:t>Recall:</a:t>
            </a:r>
            <a:r>
              <a:rPr lang="en-US" sz="1800" dirty="0"/>
              <a:t> </a:t>
            </a:r>
            <a:r>
              <a:rPr lang="en-US" sz="1500" dirty="0"/>
              <a:t>TCP sender, receiver establish </a:t>
            </a:r>
            <a:r>
              <a:rPr lang="ja-JP" altLang="en-US" sz="1500" dirty="0"/>
              <a:t>“</a:t>
            </a:r>
            <a:r>
              <a:rPr lang="en-US" sz="1500" dirty="0"/>
              <a:t>connection</a:t>
            </a:r>
            <a:r>
              <a:rPr lang="ja-JP" altLang="en-US" sz="1500" dirty="0"/>
              <a:t>”</a:t>
            </a:r>
            <a:r>
              <a:rPr lang="en-US" sz="1500" dirty="0"/>
              <a:t> before exchanging data segments</a:t>
            </a:r>
          </a:p>
          <a:p>
            <a:pPr eaLnBrk="1" hangingPunct="1"/>
            <a:r>
              <a:rPr lang="en-US" sz="1500" dirty="0"/>
              <a:t>initialize TCP variables:</a:t>
            </a:r>
            <a:endParaRPr lang="en-US" sz="1800" dirty="0"/>
          </a:p>
          <a:p>
            <a:pPr lvl="1" eaLnBrk="1" hangingPunct="1"/>
            <a:r>
              <a:rPr lang="en-US" sz="1500" dirty="0"/>
              <a:t>seq. #s</a:t>
            </a:r>
          </a:p>
          <a:p>
            <a:pPr lvl="1" eaLnBrk="1" hangingPunct="1"/>
            <a:r>
              <a:rPr lang="en-US" sz="1500" dirty="0"/>
              <a:t>buffers, flow control info (e.g., </a:t>
            </a:r>
            <a:r>
              <a:rPr lang="en-US" sz="1500" b="1" dirty="0" err="1"/>
              <a:t>RcvWindow</a:t>
            </a:r>
            <a:r>
              <a:rPr lang="en-US" sz="1500" dirty="0"/>
              <a:t>)</a:t>
            </a:r>
          </a:p>
          <a:p>
            <a:pPr eaLnBrk="1" hangingPunct="1"/>
            <a:r>
              <a:rPr lang="en-US" sz="1500" i="1" dirty="0"/>
              <a:t>client:</a:t>
            </a:r>
            <a:r>
              <a:rPr lang="en-US" sz="1500" dirty="0"/>
              <a:t> connection initiator</a:t>
            </a:r>
            <a:endParaRPr lang="en-US" sz="1800" dirty="0"/>
          </a:p>
          <a:p>
            <a:pPr eaLnBrk="1" hangingPunct="1"/>
            <a:r>
              <a:rPr lang="en-US" sz="1500" i="1" dirty="0"/>
              <a:t>server:</a:t>
            </a:r>
            <a:r>
              <a:rPr lang="en-US" sz="1500" dirty="0"/>
              <a:t> contacted by client</a:t>
            </a:r>
          </a:p>
        </p:txBody>
      </p:sp>
      <p:sp>
        <p:nvSpPr>
          <p:cNvPr id="17412" name="Rectangle 4"/>
          <p:cNvSpPr>
            <a:spLocks noGrp="1" noChangeArrowheads="1"/>
          </p:cNvSpPr>
          <p:nvPr>
            <p:ph type="body" sz="half" idx="2"/>
          </p:nvPr>
        </p:nvSpPr>
        <p:spPr>
          <a:xfrm>
            <a:off x="4514850" y="820783"/>
            <a:ext cx="3086100" cy="3786188"/>
          </a:xfrm>
        </p:spPr>
        <p:txBody>
          <a:bodyPr>
            <a:normAutofit/>
          </a:bodyPr>
          <a:lstStyle/>
          <a:p>
            <a:pPr eaLnBrk="1" hangingPunct="1">
              <a:buFontTx/>
              <a:buNone/>
            </a:pPr>
            <a:r>
              <a:rPr lang="en-US" u="sng">
                <a:solidFill>
                  <a:srgbClr val="FF0000"/>
                </a:solidFill>
              </a:rPr>
              <a:t>Three way handshake:</a:t>
            </a:r>
            <a:endParaRPr lang="en-US" sz="1800"/>
          </a:p>
          <a:p>
            <a:pPr eaLnBrk="1" hangingPunct="1">
              <a:spcBef>
                <a:spcPct val="60000"/>
              </a:spcBef>
              <a:buFontTx/>
              <a:buNone/>
            </a:pPr>
            <a:r>
              <a:rPr lang="en-US" sz="1500" u="sng">
                <a:solidFill>
                  <a:srgbClr val="FF0000"/>
                </a:solidFill>
              </a:rPr>
              <a:t>Step 1:</a:t>
            </a:r>
            <a:r>
              <a:rPr lang="en-US" sz="1800"/>
              <a:t> </a:t>
            </a:r>
            <a:r>
              <a:rPr lang="en-US" sz="1500"/>
              <a:t>client host sends TCP SYN segment to server</a:t>
            </a:r>
          </a:p>
          <a:p>
            <a:pPr lvl="1" eaLnBrk="1" hangingPunct="1"/>
            <a:r>
              <a:rPr lang="en-US" sz="1500"/>
              <a:t>specifies initial seq #</a:t>
            </a:r>
          </a:p>
          <a:p>
            <a:pPr lvl="1" eaLnBrk="1" hangingPunct="1"/>
            <a:r>
              <a:rPr lang="en-US" sz="1500"/>
              <a:t>no data</a:t>
            </a:r>
          </a:p>
          <a:p>
            <a:pPr eaLnBrk="1" hangingPunct="1">
              <a:buFontTx/>
              <a:buNone/>
            </a:pPr>
            <a:r>
              <a:rPr lang="en-US" sz="1500" u="sng">
                <a:solidFill>
                  <a:srgbClr val="FF0000"/>
                </a:solidFill>
              </a:rPr>
              <a:t>Step 2:</a:t>
            </a:r>
            <a:r>
              <a:rPr lang="en-US" sz="1800"/>
              <a:t> </a:t>
            </a:r>
            <a:r>
              <a:rPr lang="en-US" sz="1500"/>
              <a:t>server host receives SYN, replies with SYNACK segment</a:t>
            </a:r>
          </a:p>
          <a:p>
            <a:pPr lvl="1" eaLnBrk="1" hangingPunct="1">
              <a:spcBef>
                <a:spcPct val="40000"/>
              </a:spcBef>
            </a:pPr>
            <a:r>
              <a:rPr lang="en-US" sz="1500"/>
              <a:t>server allocates buffers</a:t>
            </a:r>
          </a:p>
          <a:p>
            <a:pPr lvl="1" eaLnBrk="1" hangingPunct="1"/>
            <a:r>
              <a:rPr lang="en-US" sz="1500"/>
              <a:t>specifies server initial seq. #</a:t>
            </a:r>
          </a:p>
          <a:p>
            <a:pPr eaLnBrk="1" hangingPunct="1">
              <a:buFontTx/>
              <a:buNone/>
            </a:pPr>
            <a:r>
              <a:rPr lang="en-US" sz="1500" u="sng">
                <a:solidFill>
                  <a:srgbClr val="FF0000"/>
                </a:solidFill>
              </a:rPr>
              <a:t>Step 3:</a:t>
            </a:r>
            <a:r>
              <a:rPr lang="en-US" sz="1500"/>
              <a:t> client receives SYNACK, replies with ACK segment, which may contain data</a:t>
            </a:r>
          </a:p>
          <a:p>
            <a:pPr eaLnBrk="1" hangingPunct="1">
              <a:spcBef>
                <a:spcPct val="60000"/>
              </a:spcBef>
              <a:buFontTx/>
              <a:buNone/>
            </a:pPr>
            <a:endParaRPr lang="en-US" sz="1500"/>
          </a:p>
        </p:txBody>
      </p:sp>
    </p:spTree>
    <p:extLst>
      <p:ext uri="{BB962C8B-B14F-4D97-AF65-F5344CB8AC3E}">
        <p14:creationId xmlns:p14="http://schemas.microsoft.com/office/powerpoint/2010/main" val="431681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4"/>
          <p:cNvSpPr>
            <a:spLocks noGrp="1"/>
          </p:cNvSpPr>
          <p:nvPr>
            <p:ph type="sldNum" sz="quarter" idx="12"/>
          </p:nvPr>
        </p:nvSpPr>
        <p:spPr/>
        <p:txBody>
          <a:bodyPr/>
          <a:lstStyle/>
          <a:p>
            <a:pPr>
              <a:defRPr/>
            </a:pPr>
            <a:fld id="{C001BCD3-2A31-2842-8EA9-76E804DF4008}" type="slidenum">
              <a:rPr lang="en-US"/>
              <a:pPr>
                <a:defRPr/>
              </a:pPr>
              <a:t>14</a:t>
            </a:fld>
            <a:endParaRPr lang="en-US"/>
          </a:p>
        </p:txBody>
      </p:sp>
      <p:sp>
        <p:nvSpPr>
          <p:cNvPr id="11266" name="Rectangle 2"/>
          <p:cNvSpPr>
            <a:spLocks noGrp="1" noChangeArrowheads="1"/>
          </p:cNvSpPr>
          <p:nvPr>
            <p:ph type="title"/>
          </p:nvPr>
        </p:nvSpPr>
        <p:spPr>
          <a:xfrm>
            <a:off x="1447800" y="171450"/>
            <a:ext cx="5828110" cy="685800"/>
          </a:xfrm>
          <a:extLst>
            <a:ext uri="{91240B29-F687-4f45-9708-019B960494DF}">
              <a14:hiddenLine xmlns="" xmlns:a14="http://schemas.microsoft.com/office/drawing/2010/main" w="9525">
                <a:solidFill>
                  <a:srgbClr val="000000"/>
                </a:solidFill>
                <a:miter lim="800000"/>
                <a:headEnd/>
                <a:tailEnd/>
              </a14:hiddenLine>
            </a:ext>
          </a:extLst>
        </p:spPr>
        <p:txBody>
          <a:bodyPr vert="horz" lIns="61229" tIns="31839" rIns="61229" bIns="31839" rtlCol="0" anchor="b">
            <a:normAutofit/>
          </a:bodyPr>
          <a:lstStyle/>
          <a:p>
            <a:pP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pPr>
            <a:r>
              <a:rPr lang="en-GB">
                <a:cs typeface="+mj-cs"/>
              </a:rPr>
              <a:t>TCP: 3-Way Handshake</a:t>
            </a:r>
          </a:p>
        </p:txBody>
      </p:sp>
      <p:sp>
        <p:nvSpPr>
          <p:cNvPr id="21507" name="Line 3"/>
          <p:cNvSpPr>
            <a:spLocks noChangeShapeType="1"/>
          </p:cNvSpPr>
          <p:nvPr/>
        </p:nvSpPr>
        <p:spPr bwMode="auto">
          <a:xfrm>
            <a:off x="2481263" y="2000250"/>
            <a:ext cx="3084910" cy="571500"/>
          </a:xfrm>
          <a:prstGeom prst="line">
            <a:avLst/>
          </a:prstGeom>
          <a:noFill/>
          <a:ln w="28440">
            <a:solidFill>
              <a:srgbClr val="FFCC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sp>
        <p:nvSpPr>
          <p:cNvPr id="21508" name="Line 4"/>
          <p:cNvSpPr>
            <a:spLocks noChangeShapeType="1"/>
          </p:cNvSpPr>
          <p:nvPr/>
        </p:nvSpPr>
        <p:spPr bwMode="auto">
          <a:xfrm>
            <a:off x="2481263" y="3771900"/>
            <a:ext cx="3084910" cy="571500"/>
          </a:xfrm>
          <a:prstGeom prst="line">
            <a:avLst/>
          </a:prstGeom>
          <a:noFill/>
          <a:ln w="28440">
            <a:solidFill>
              <a:srgbClr val="FFCC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sp>
        <p:nvSpPr>
          <p:cNvPr id="21509" name="Line 5"/>
          <p:cNvSpPr>
            <a:spLocks noChangeShapeType="1"/>
          </p:cNvSpPr>
          <p:nvPr/>
        </p:nvSpPr>
        <p:spPr bwMode="auto">
          <a:xfrm flipH="1">
            <a:off x="2478882" y="2857500"/>
            <a:ext cx="3089672" cy="571500"/>
          </a:xfrm>
          <a:prstGeom prst="line">
            <a:avLst/>
          </a:prstGeom>
          <a:noFill/>
          <a:ln w="28440">
            <a:solidFill>
              <a:srgbClr val="FFCC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grpSp>
        <p:nvGrpSpPr>
          <p:cNvPr id="21510" name="Group 6"/>
          <p:cNvGrpSpPr>
            <a:grpSpLocks/>
          </p:cNvGrpSpPr>
          <p:nvPr/>
        </p:nvGrpSpPr>
        <p:grpSpPr bwMode="auto">
          <a:xfrm>
            <a:off x="2343152" y="1314449"/>
            <a:ext cx="274922" cy="343982"/>
            <a:chOff x="1111" y="1217"/>
            <a:chExt cx="255" cy="318"/>
          </a:xfrm>
        </p:grpSpPr>
        <p:sp>
          <p:nvSpPr>
            <p:cNvPr id="21543" name="AutoShape 7"/>
            <p:cNvSpPr>
              <a:spLocks noChangeArrowheads="1"/>
            </p:cNvSpPr>
            <p:nvPr/>
          </p:nvSpPr>
          <p:spPr bwMode="auto">
            <a:xfrm>
              <a:off x="1111" y="1217"/>
              <a:ext cx="255" cy="318"/>
            </a:xfrm>
            <a:prstGeom prst="roundRect">
              <a:avLst>
                <a:gd name="adj" fmla="val 394"/>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1544" name="AutoShape 8"/>
            <p:cNvSpPr>
              <a:spLocks noChangeArrowheads="1"/>
            </p:cNvSpPr>
            <p:nvPr/>
          </p:nvSpPr>
          <p:spPr bwMode="auto">
            <a:xfrm>
              <a:off x="1117" y="1217"/>
              <a:ext cx="243" cy="316"/>
            </a:xfrm>
            <a:prstGeom prst="roundRect">
              <a:avLst>
                <a:gd name="adj" fmla="val 394"/>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000000"/>
                  </a:solidFill>
                  <a:latin typeface="Tahoma" charset="0"/>
                </a:rPr>
                <a:t>C</a:t>
              </a:r>
            </a:p>
          </p:txBody>
        </p:sp>
      </p:grpSp>
      <p:grpSp>
        <p:nvGrpSpPr>
          <p:cNvPr id="21511" name="Group 9"/>
          <p:cNvGrpSpPr>
            <a:grpSpLocks/>
          </p:cNvGrpSpPr>
          <p:nvPr/>
        </p:nvGrpSpPr>
        <p:grpSpPr bwMode="auto">
          <a:xfrm>
            <a:off x="5434007" y="1354930"/>
            <a:ext cx="265397" cy="342788"/>
            <a:chOff x="3973" y="1254"/>
            <a:chExt cx="246" cy="318"/>
          </a:xfrm>
        </p:grpSpPr>
        <p:sp>
          <p:nvSpPr>
            <p:cNvPr id="21541" name="AutoShape 10"/>
            <p:cNvSpPr>
              <a:spLocks noChangeArrowheads="1"/>
            </p:cNvSpPr>
            <p:nvPr/>
          </p:nvSpPr>
          <p:spPr bwMode="auto">
            <a:xfrm>
              <a:off x="3973" y="1254"/>
              <a:ext cx="246" cy="318"/>
            </a:xfrm>
            <a:prstGeom prst="roundRect">
              <a:avLst>
                <a:gd name="adj" fmla="val 403"/>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1542" name="AutoShape 11"/>
            <p:cNvSpPr>
              <a:spLocks noChangeArrowheads="1"/>
            </p:cNvSpPr>
            <p:nvPr/>
          </p:nvSpPr>
          <p:spPr bwMode="auto">
            <a:xfrm>
              <a:off x="3979" y="1254"/>
              <a:ext cx="233" cy="317"/>
            </a:xfrm>
            <a:prstGeom prst="roundRect">
              <a:avLst>
                <a:gd name="adj" fmla="val 403"/>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000000"/>
                  </a:solidFill>
                  <a:latin typeface="Tahoma" charset="0"/>
                </a:rPr>
                <a:t>S</a:t>
              </a:r>
            </a:p>
          </p:txBody>
        </p:sp>
      </p:grpSp>
      <p:grpSp>
        <p:nvGrpSpPr>
          <p:cNvPr id="21512" name="Group 12"/>
          <p:cNvGrpSpPr>
            <a:grpSpLocks/>
          </p:cNvGrpSpPr>
          <p:nvPr/>
        </p:nvGrpSpPr>
        <p:grpSpPr bwMode="auto">
          <a:xfrm>
            <a:off x="3520678" y="1828799"/>
            <a:ext cx="641636" cy="342788"/>
            <a:chOff x="2202" y="1693"/>
            <a:chExt cx="594" cy="318"/>
          </a:xfrm>
        </p:grpSpPr>
        <p:sp>
          <p:nvSpPr>
            <p:cNvPr id="21539" name="AutoShape 13"/>
            <p:cNvSpPr>
              <a:spLocks noChangeArrowheads="1"/>
            </p:cNvSpPr>
            <p:nvPr/>
          </p:nvSpPr>
          <p:spPr bwMode="auto">
            <a:xfrm>
              <a:off x="2202" y="1693"/>
              <a:ext cx="594"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1540" name="AutoShape 14"/>
            <p:cNvSpPr>
              <a:spLocks noChangeArrowheads="1"/>
            </p:cNvSpPr>
            <p:nvPr/>
          </p:nvSpPr>
          <p:spPr bwMode="auto">
            <a:xfrm>
              <a:off x="2206" y="1693"/>
              <a:ext cx="585" cy="317"/>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000000"/>
                  </a:solidFill>
                  <a:latin typeface="Tahoma" charset="0"/>
                </a:rPr>
                <a:t>SYN</a:t>
              </a:r>
              <a:r>
                <a:rPr lang="en-GB" baseline="-25000">
                  <a:solidFill>
                    <a:srgbClr val="000000"/>
                  </a:solidFill>
                  <a:latin typeface="Tahoma" charset="0"/>
                </a:rPr>
                <a:t>C</a:t>
              </a:r>
            </a:p>
          </p:txBody>
        </p:sp>
      </p:grpSp>
      <p:grpSp>
        <p:nvGrpSpPr>
          <p:cNvPr id="21513" name="Group 15"/>
          <p:cNvGrpSpPr>
            <a:grpSpLocks/>
          </p:cNvGrpSpPr>
          <p:nvPr/>
        </p:nvGrpSpPr>
        <p:grpSpPr bwMode="auto">
          <a:xfrm>
            <a:off x="3194448" y="2686048"/>
            <a:ext cx="1275049" cy="343982"/>
            <a:chOff x="1899" y="2487"/>
            <a:chExt cx="1181" cy="318"/>
          </a:xfrm>
        </p:grpSpPr>
        <p:sp>
          <p:nvSpPr>
            <p:cNvPr id="21537" name="AutoShape 16"/>
            <p:cNvSpPr>
              <a:spLocks noChangeArrowheads="1"/>
            </p:cNvSpPr>
            <p:nvPr/>
          </p:nvSpPr>
          <p:spPr bwMode="auto">
            <a:xfrm>
              <a:off x="1899" y="2487"/>
              <a:ext cx="1181"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1538" name="AutoShape 17"/>
            <p:cNvSpPr>
              <a:spLocks noChangeArrowheads="1"/>
            </p:cNvSpPr>
            <p:nvPr/>
          </p:nvSpPr>
          <p:spPr bwMode="auto">
            <a:xfrm>
              <a:off x="1901" y="2487"/>
              <a:ext cx="1176" cy="316"/>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000000"/>
                  </a:solidFill>
                  <a:latin typeface="Tahoma" charset="0"/>
                </a:rPr>
                <a:t>SYN</a:t>
              </a:r>
              <a:r>
                <a:rPr lang="en-GB" baseline="-25000">
                  <a:solidFill>
                    <a:srgbClr val="000000"/>
                  </a:solidFill>
                  <a:latin typeface="Tahoma" charset="0"/>
                </a:rPr>
                <a:t>S</a:t>
              </a:r>
              <a:r>
                <a:rPr lang="en-GB">
                  <a:solidFill>
                    <a:srgbClr val="000000"/>
                  </a:solidFill>
                  <a:latin typeface="Tahoma" charset="0"/>
                </a:rPr>
                <a:t>, ACK</a:t>
              </a:r>
              <a:r>
                <a:rPr lang="en-GB" baseline="-25000">
                  <a:solidFill>
                    <a:srgbClr val="000000"/>
                  </a:solidFill>
                  <a:latin typeface="Tahoma" charset="0"/>
                </a:rPr>
                <a:t>C</a:t>
              </a:r>
            </a:p>
          </p:txBody>
        </p:sp>
      </p:grpSp>
      <p:grpSp>
        <p:nvGrpSpPr>
          <p:cNvPr id="21514" name="Group 18"/>
          <p:cNvGrpSpPr>
            <a:grpSpLocks/>
          </p:cNvGrpSpPr>
          <p:nvPr/>
        </p:nvGrpSpPr>
        <p:grpSpPr bwMode="auto">
          <a:xfrm>
            <a:off x="4064794" y="3657598"/>
            <a:ext cx="630920" cy="342788"/>
            <a:chOff x="2705" y="3386"/>
            <a:chExt cx="585" cy="318"/>
          </a:xfrm>
        </p:grpSpPr>
        <p:sp>
          <p:nvSpPr>
            <p:cNvPr id="21535" name="AutoShape 19"/>
            <p:cNvSpPr>
              <a:spLocks noChangeArrowheads="1"/>
            </p:cNvSpPr>
            <p:nvPr/>
          </p:nvSpPr>
          <p:spPr bwMode="auto">
            <a:xfrm>
              <a:off x="2705" y="3386"/>
              <a:ext cx="585"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1536" name="AutoShape 20"/>
            <p:cNvSpPr>
              <a:spLocks noChangeArrowheads="1"/>
            </p:cNvSpPr>
            <p:nvPr/>
          </p:nvSpPr>
          <p:spPr bwMode="auto">
            <a:xfrm>
              <a:off x="2709" y="3386"/>
              <a:ext cx="575" cy="317"/>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000000"/>
                  </a:solidFill>
                  <a:latin typeface="Tahoma" charset="0"/>
                </a:rPr>
                <a:t>ACK</a:t>
              </a:r>
              <a:r>
                <a:rPr lang="en-GB" baseline="-25000">
                  <a:solidFill>
                    <a:srgbClr val="000000"/>
                  </a:solidFill>
                  <a:latin typeface="Tahoma" charset="0"/>
                </a:rPr>
                <a:t>S</a:t>
              </a:r>
            </a:p>
          </p:txBody>
        </p:sp>
      </p:grpSp>
      <p:sp>
        <p:nvSpPr>
          <p:cNvPr id="21515" name="Line 21"/>
          <p:cNvSpPr>
            <a:spLocks noChangeShapeType="1"/>
          </p:cNvSpPr>
          <p:nvPr/>
        </p:nvSpPr>
        <p:spPr bwMode="auto">
          <a:xfrm>
            <a:off x="5599510" y="2857500"/>
            <a:ext cx="1190" cy="1487091"/>
          </a:xfrm>
          <a:prstGeom prst="line">
            <a:avLst/>
          </a:prstGeom>
          <a:noFill/>
          <a:ln w="76320">
            <a:solidFill>
              <a:schemeClr val="accent2"/>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1516" name="Line 22"/>
          <p:cNvSpPr>
            <a:spLocks noChangeShapeType="1"/>
          </p:cNvSpPr>
          <p:nvPr/>
        </p:nvSpPr>
        <p:spPr bwMode="auto">
          <a:xfrm>
            <a:off x="5599510" y="4344591"/>
            <a:ext cx="1190" cy="398859"/>
          </a:xfrm>
          <a:prstGeom prst="line">
            <a:avLst/>
          </a:prstGeom>
          <a:noFill/>
          <a:ln w="76320">
            <a:solidFill>
              <a:srgbClr val="FFCC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1517" name="Line 23"/>
          <p:cNvSpPr>
            <a:spLocks noChangeShapeType="1"/>
          </p:cNvSpPr>
          <p:nvPr/>
        </p:nvSpPr>
        <p:spPr bwMode="auto">
          <a:xfrm>
            <a:off x="2481263" y="2000250"/>
            <a:ext cx="1191" cy="1428750"/>
          </a:xfrm>
          <a:prstGeom prst="line">
            <a:avLst/>
          </a:prstGeom>
          <a:noFill/>
          <a:ln w="76320">
            <a:solidFill>
              <a:schemeClr val="accent2"/>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1518" name="Line 24"/>
          <p:cNvSpPr>
            <a:spLocks noChangeShapeType="1"/>
          </p:cNvSpPr>
          <p:nvPr/>
        </p:nvSpPr>
        <p:spPr bwMode="auto">
          <a:xfrm>
            <a:off x="2481263" y="3771900"/>
            <a:ext cx="1191" cy="970360"/>
          </a:xfrm>
          <a:prstGeom prst="line">
            <a:avLst/>
          </a:prstGeom>
          <a:noFill/>
          <a:ln w="76320">
            <a:solidFill>
              <a:srgbClr val="FFCC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1519" name="Line 25"/>
          <p:cNvSpPr>
            <a:spLocks noChangeShapeType="1"/>
          </p:cNvSpPr>
          <p:nvPr/>
        </p:nvSpPr>
        <p:spPr bwMode="auto">
          <a:xfrm>
            <a:off x="2481263" y="3429000"/>
            <a:ext cx="1191" cy="342900"/>
          </a:xfrm>
          <a:prstGeom prst="line">
            <a:avLst/>
          </a:prstGeom>
          <a:noFill/>
          <a:ln w="7632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1520" name="Line 26"/>
          <p:cNvSpPr>
            <a:spLocks noChangeShapeType="1"/>
          </p:cNvSpPr>
          <p:nvPr/>
        </p:nvSpPr>
        <p:spPr bwMode="auto">
          <a:xfrm>
            <a:off x="5599510" y="1771650"/>
            <a:ext cx="1190" cy="800100"/>
          </a:xfrm>
          <a:prstGeom prst="line">
            <a:avLst/>
          </a:prstGeom>
          <a:noFill/>
          <a:ln w="76320">
            <a:solidFill>
              <a:srgbClr val="FFFFFF"/>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1521" name="Line 27"/>
          <p:cNvSpPr>
            <a:spLocks noChangeShapeType="1"/>
          </p:cNvSpPr>
          <p:nvPr/>
        </p:nvSpPr>
        <p:spPr bwMode="auto">
          <a:xfrm>
            <a:off x="2481263" y="1714500"/>
            <a:ext cx="1191" cy="284560"/>
          </a:xfrm>
          <a:prstGeom prst="line">
            <a:avLst/>
          </a:prstGeom>
          <a:noFill/>
          <a:ln w="76320">
            <a:solidFill>
              <a:srgbClr val="FFFFFF"/>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1522" name="Line 28"/>
          <p:cNvSpPr>
            <a:spLocks noChangeShapeType="1"/>
          </p:cNvSpPr>
          <p:nvPr/>
        </p:nvSpPr>
        <p:spPr bwMode="auto">
          <a:xfrm>
            <a:off x="5599510" y="2571750"/>
            <a:ext cx="1190" cy="305991"/>
          </a:xfrm>
          <a:prstGeom prst="line">
            <a:avLst/>
          </a:prstGeom>
          <a:noFill/>
          <a:ln w="7632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grpSp>
        <p:nvGrpSpPr>
          <p:cNvPr id="21523" name="Group 29"/>
          <p:cNvGrpSpPr>
            <a:grpSpLocks/>
          </p:cNvGrpSpPr>
          <p:nvPr/>
        </p:nvGrpSpPr>
        <p:grpSpPr bwMode="auto">
          <a:xfrm>
            <a:off x="5718572" y="1885949"/>
            <a:ext cx="1036924" cy="343982"/>
            <a:chOff x="4237" y="1746"/>
            <a:chExt cx="960" cy="318"/>
          </a:xfrm>
        </p:grpSpPr>
        <p:sp>
          <p:nvSpPr>
            <p:cNvPr id="21533" name="AutoShape 30"/>
            <p:cNvSpPr>
              <a:spLocks noChangeArrowheads="1"/>
            </p:cNvSpPr>
            <p:nvPr/>
          </p:nvSpPr>
          <p:spPr bwMode="auto">
            <a:xfrm>
              <a:off x="4237" y="1746"/>
              <a:ext cx="960"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1534" name="AutoShape 31"/>
            <p:cNvSpPr>
              <a:spLocks noChangeArrowheads="1"/>
            </p:cNvSpPr>
            <p:nvPr/>
          </p:nvSpPr>
          <p:spPr bwMode="auto">
            <a:xfrm>
              <a:off x="4240" y="1746"/>
              <a:ext cx="954" cy="316"/>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FFFFFF"/>
                  </a:solidFill>
                  <a:latin typeface="Tahoma" charset="0"/>
                </a:rPr>
                <a:t>Listening</a:t>
              </a:r>
            </a:p>
          </p:txBody>
        </p:sp>
      </p:grpSp>
      <p:grpSp>
        <p:nvGrpSpPr>
          <p:cNvPr id="21524" name="Group 32"/>
          <p:cNvGrpSpPr>
            <a:grpSpLocks/>
          </p:cNvGrpSpPr>
          <p:nvPr/>
        </p:nvGrpSpPr>
        <p:grpSpPr bwMode="auto">
          <a:xfrm>
            <a:off x="5718573" y="2514600"/>
            <a:ext cx="1183481" cy="341710"/>
            <a:chOff x="4237" y="2328"/>
            <a:chExt cx="1095" cy="318"/>
          </a:xfrm>
        </p:grpSpPr>
        <p:sp>
          <p:nvSpPr>
            <p:cNvPr id="21531" name="AutoShape 33"/>
            <p:cNvSpPr>
              <a:spLocks noChangeArrowheads="1"/>
            </p:cNvSpPr>
            <p:nvPr/>
          </p:nvSpPr>
          <p:spPr bwMode="auto">
            <a:xfrm>
              <a:off x="4237" y="2328"/>
              <a:ext cx="1095"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0000"/>
                  </a:solidFill>
                  <a:round/>
                  <a:headEnd/>
                  <a:tailEnd/>
                </a14:hiddenLine>
              </a:ext>
            </a:extLst>
          </p:spPr>
          <p:txBody>
            <a:bodyPr wrap="none" anchor="ctr"/>
            <a:lstStyle/>
            <a:p>
              <a:endParaRPr lang="en-US" sz="1350"/>
            </a:p>
          </p:txBody>
        </p:sp>
        <p:sp>
          <p:nvSpPr>
            <p:cNvPr id="21532" name="AutoShape 34"/>
            <p:cNvSpPr>
              <a:spLocks noChangeArrowheads="1"/>
            </p:cNvSpPr>
            <p:nvPr/>
          </p:nvSpPr>
          <p:spPr bwMode="auto">
            <a:xfrm>
              <a:off x="4239" y="2328"/>
              <a:ext cx="1091"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FF0000"/>
                  </a:solidFill>
                  <a:latin typeface="Tahoma" charset="0"/>
                </a:rPr>
                <a:t>Store data</a:t>
              </a:r>
            </a:p>
          </p:txBody>
        </p:sp>
      </p:grpSp>
      <p:grpSp>
        <p:nvGrpSpPr>
          <p:cNvPr id="21525" name="Group 35"/>
          <p:cNvGrpSpPr>
            <a:grpSpLocks/>
          </p:cNvGrpSpPr>
          <p:nvPr/>
        </p:nvGrpSpPr>
        <p:grpSpPr bwMode="auto">
          <a:xfrm>
            <a:off x="5718573" y="3371850"/>
            <a:ext cx="592931" cy="344091"/>
            <a:chOff x="4237" y="3122"/>
            <a:chExt cx="549" cy="318"/>
          </a:xfrm>
        </p:grpSpPr>
        <p:sp>
          <p:nvSpPr>
            <p:cNvPr id="21529" name="AutoShape 36"/>
            <p:cNvSpPr>
              <a:spLocks noChangeArrowheads="1"/>
            </p:cNvSpPr>
            <p:nvPr/>
          </p:nvSpPr>
          <p:spPr bwMode="auto">
            <a:xfrm>
              <a:off x="4237" y="3122"/>
              <a:ext cx="549"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accent2"/>
                  </a:solidFill>
                  <a:round/>
                  <a:headEnd/>
                  <a:tailEnd/>
                </a14:hiddenLine>
              </a:ext>
            </a:extLst>
          </p:spPr>
          <p:txBody>
            <a:bodyPr wrap="none" anchor="ctr"/>
            <a:lstStyle/>
            <a:p>
              <a:endParaRPr lang="en-US" sz="1350"/>
            </a:p>
          </p:txBody>
        </p:sp>
        <p:sp>
          <p:nvSpPr>
            <p:cNvPr id="21530" name="AutoShape 37"/>
            <p:cNvSpPr>
              <a:spLocks noChangeArrowheads="1"/>
            </p:cNvSpPr>
            <p:nvPr/>
          </p:nvSpPr>
          <p:spPr bwMode="auto">
            <a:xfrm>
              <a:off x="4245" y="3122"/>
              <a:ext cx="533" cy="315"/>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accent2"/>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chemeClr val="accent2"/>
                  </a:solidFill>
                  <a:latin typeface="Tahoma" charset="0"/>
                </a:rPr>
                <a:t>Wait</a:t>
              </a:r>
            </a:p>
          </p:txBody>
        </p:sp>
      </p:grpSp>
      <p:grpSp>
        <p:nvGrpSpPr>
          <p:cNvPr id="21526" name="Group 38"/>
          <p:cNvGrpSpPr>
            <a:grpSpLocks/>
          </p:cNvGrpSpPr>
          <p:nvPr/>
        </p:nvGrpSpPr>
        <p:grpSpPr bwMode="auto">
          <a:xfrm>
            <a:off x="5718574" y="4343398"/>
            <a:ext cx="1203612" cy="342788"/>
            <a:chOff x="4237" y="4021"/>
            <a:chExt cx="1114" cy="318"/>
          </a:xfrm>
        </p:grpSpPr>
        <p:sp>
          <p:nvSpPr>
            <p:cNvPr id="21527" name="AutoShape 39"/>
            <p:cNvSpPr>
              <a:spLocks noChangeArrowheads="1"/>
            </p:cNvSpPr>
            <p:nvPr/>
          </p:nvSpPr>
          <p:spPr bwMode="auto">
            <a:xfrm>
              <a:off x="4237" y="4021"/>
              <a:ext cx="1114"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1528" name="AutoShape 40"/>
            <p:cNvSpPr>
              <a:spLocks noChangeArrowheads="1"/>
            </p:cNvSpPr>
            <p:nvPr/>
          </p:nvSpPr>
          <p:spPr bwMode="auto">
            <a:xfrm>
              <a:off x="4240" y="4021"/>
              <a:ext cx="1108" cy="317"/>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000000"/>
                  </a:solidFill>
                  <a:latin typeface="Tahoma" charset="0"/>
                </a:rPr>
                <a:t>Connected</a:t>
              </a:r>
            </a:p>
          </p:txBody>
        </p:sp>
      </p:grpSp>
    </p:spTree>
    <p:extLst>
      <p:ext uri="{BB962C8B-B14F-4D97-AF65-F5344CB8AC3E}">
        <p14:creationId xmlns:p14="http://schemas.microsoft.com/office/powerpoint/2010/main" val="305574865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2FF715B3-DF58-5445-98FF-B419C6E122EB}" type="slidenum">
              <a:rPr lang="en-US"/>
              <a:pPr>
                <a:defRPr/>
              </a:pPr>
              <a:t>15</a:t>
            </a:fld>
            <a:endParaRPr lang="en-US"/>
          </a:p>
        </p:txBody>
      </p:sp>
      <p:sp>
        <p:nvSpPr>
          <p:cNvPr id="13314" name="Rectangle 2"/>
          <p:cNvSpPr>
            <a:spLocks noGrp="1" noChangeArrowheads="1"/>
          </p:cNvSpPr>
          <p:nvPr>
            <p:ph type="title"/>
          </p:nvPr>
        </p:nvSpPr>
        <p:spPr>
          <a:xfrm>
            <a:off x="1447800" y="171450"/>
            <a:ext cx="5828110" cy="685800"/>
          </a:xfrm>
          <a:extLst>
            <a:ext uri="{91240B29-F687-4f45-9708-019B960494DF}">
              <a14:hiddenLine xmlns="" xmlns:a14="http://schemas.microsoft.com/office/drawing/2010/main" w="9525">
                <a:solidFill>
                  <a:srgbClr val="000000"/>
                </a:solidFill>
                <a:miter lim="800000"/>
                <a:headEnd/>
                <a:tailEnd/>
              </a14:hiddenLine>
            </a:ext>
          </a:extLst>
        </p:spPr>
        <p:txBody>
          <a:bodyPr vert="horz" lIns="61229" tIns="31839" rIns="61229" bIns="31839" rtlCol="0" anchor="b">
            <a:normAutofit/>
          </a:bodyPr>
          <a:lstStyle/>
          <a:p>
            <a:pP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pPr>
            <a:r>
              <a:rPr lang="en-GB" dirty="0">
                <a:cs typeface="+mj-cs"/>
              </a:rPr>
              <a:t>TCP Handshake</a:t>
            </a:r>
          </a:p>
        </p:txBody>
      </p:sp>
      <p:sp>
        <p:nvSpPr>
          <p:cNvPr id="13315" name="Rectangle 3"/>
          <p:cNvSpPr>
            <a:spLocks noGrp="1" noChangeArrowheads="1"/>
          </p:cNvSpPr>
          <p:nvPr>
            <p:ph type="body" idx="1"/>
          </p:nvPr>
        </p:nvSpPr>
        <p:spPr>
          <a:xfrm>
            <a:off x="1543050" y="1143000"/>
            <a:ext cx="5885260" cy="3534966"/>
          </a:xfrm>
          <a:extLst>
            <a:ext uri="{91240B29-F687-4f45-9708-019B960494DF}">
              <a14:hiddenLine xmlns="" xmlns:a14="http://schemas.microsoft.com/office/drawing/2010/main" w="9525">
                <a:solidFill>
                  <a:srgbClr val="000000"/>
                </a:solidFill>
                <a:miter lim="800000"/>
                <a:headEnd/>
                <a:tailEnd/>
              </a14:hiddenLine>
            </a:ext>
          </a:extLst>
        </p:spPr>
        <p:txBody>
          <a:bodyPr vert="horz" lIns="61229" tIns="31839" rIns="61229" bIns="31839" rtlCol="0">
            <a:normAutofit lnSpcReduction="10000"/>
          </a:bodyPr>
          <a:lstStyle/>
          <a:p>
            <a:pPr marL="322660" indent="-242888">
              <a:spcBef>
                <a:spcPts val="525"/>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cs typeface="+mn-cs"/>
              </a:rPr>
              <a:t>Each arriving SYN stores state at the server</a:t>
            </a:r>
          </a:p>
          <a:p>
            <a:pPr marL="646510" lvl="1">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TCP Control Block (TCB) </a:t>
            </a:r>
          </a:p>
          <a:p>
            <a:pPr marL="646510" lvl="1">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 280 bytes</a:t>
            </a:r>
          </a:p>
          <a:p>
            <a:pPr marL="970360" lvl="2" indent="-161925">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FlowID, timer info, Sequence number, flow control status, out-of-band data, MSS, other options agreed to</a:t>
            </a:r>
          </a:p>
          <a:p>
            <a:pPr marL="646510" lvl="1">
              <a:spcBef>
                <a:spcPts val="450"/>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Half-open TCB entries exist until timeout</a:t>
            </a:r>
          </a:p>
          <a:p>
            <a:pPr marL="646510" lvl="1">
              <a:spcBef>
                <a:spcPts val="450"/>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Fixed bound on half-open connections</a:t>
            </a:r>
          </a:p>
          <a:p>
            <a:pPr marL="646510" lvl="1">
              <a:spcBef>
                <a:spcPts val="450"/>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endParaRPr lang="en-GB"/>
          </a:p>
          <a:p>
            <a:pPr marL="322660" indent="-242888">
              <a:spcBef>
                <a:spcPts val="525"/>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cs typeface="+mn-cs"/>
              </a:rPr>
              <a:t>Resources exhausted </a:t>
            </a:r>
            <a:r>
              <a:rPr lang="en-GB">
                <a:latin typeface="Symbol" charset="0"/>
                <a:cs typeface="+mn-cs"/>
              </a:rPr>
              <a:t></a:t>
            </a:r>
            <a:r>
              <a:rPr lang="en-GB">
                <a:cs typeface="+mn-cs"/>
              </a:rPr>
              <a:t> requests rejected</a:t>
            </a:r>
          </a:p>
        </p:txBody>
      </p:sp>
    </p:spTree>
    <p:extLst>
      <p:ext uri="{BB962C8B-B14F-4D97-AF65-F5344CB8AC3E}">
        <p14:creationId xmlns:p14="http://schemas.microsoft.com/office/powerpoint/2010/main" val="202734687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1014F6F2-5C5B-564E-86AD-C2F5BAA7F95D}" type="slidenum">
              <a:rPr lang="en-US"/>
              <a:pPr>
                <a:defRPr/>
              </a:pPr>
              <a:t>16</a:t>
            </a:fld>
            <a:endParaRPr lang="en-US"/>
          </a:p>
        </p:txBody>
      </p:sp>
      <p:sp>
        <p:nvSpPr>
          <p:cNvPr id="15362" name="Rectangle 2"/>
          <p:cNvSpPr>
            <a:spLocks noGrp="1" noChangeArrowheads="1"/>
          </p:cNvSpPr>
          <p:nvPr>
            <p:ph type="title"/>
          </p:nvPr>
        </p:nvSpPr>
        <p:spPr>
          <a:xfrm>
            <a:off x="1646635" y="395288"/>
            <a:ext cx="5855494" cy="922735"/>
          </a:xfrm>
          <a:extLst>
            <a:ext uri="{91240B29-F687-4f45-9708-019B960494DF}">
              <a14:hiddenLine xmlns="" xmlns:a14="http://schemas.microsoft.com/office/drawing/2010/main" w="9525">
                <a:solidFill>
                  <a:srgbClr val="000000"/>
                </a:solidFill>
                <a:miter lim="800000"/>
                <a:headEnd/>
                <a:tailEnd/>
              </a14:hiddenLine>
            </a:ext>
          </a:extLst>
        </p:spPr>
        <p:txBody>
          <a:bodyPr vert="horz" lIns="61229" tIns="31839" rIns="61229" bIns="31839" rtlCol="0" anchor="ctr">
            <a:normAutofit/>
          </a:bodyPr>
          <a:lstStyle/>
          <a:p>
            <a:pP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pPr>
            <a:r>
              <a:rPr lang="en-GB" dirty="0">
                <a:cs typeface="+mj-cs"/>
              </a:rPr>
              <a:t>TCP SYN Flooding</a:t>
            </a:r>
          </a:p>
        </p:txBody>
      </p:sp>
      <p:sp>
        <p:nvSpPr>
          <p:cNvPr id="15363" name="Rectangle 3"/>
          <p:cNvSpPr>
            <a:spLocks noGrp="1" noChangeArrowheads="1"/>
          </p:cNvSpPr>
          <p:nvPr>
            <p:ph type="body" idx="1"/>
          </p:nvPr>
        </p:nvSpPr>
        <p:spPr>
          <a:xfrm>
            <a:off x="1646635" y="1371600"/>
            <a:ext cx="5855494" cy="3303985"/>
          </a:xfrm>
          <a:extLst>
            <a:ext uri="{91240B29-F687-4f45-9708-019B960494DF}">
              <a14:hiddenLine xmlns="" xmlns:a14="http://schemas.microsoft.com/office/drawing/2010/main" w="9525">
                <a:solidFill>
                  <a:srgbClr val="000000"/>
                </a:solidFill>
                <a:miter lim="800000"/>
                <a:headEnd/>
                <a:tailEnd/>
              </a14:hiddenLine>
            </a:ext>
          </a:extLst>
        </p:spPr>
        <p:txBody>
          <a:bodyPr vert="horz" lIns="61229" tIns="31839" rIns="61229" bIns="31839" rtlCol="0">
            <a:normAutofit lnSpcReduction="10000"/>
          </a:bodyPr>
          <a:lstStyle/>
          <a:p>
            <a:pPr marL="322660" indent="-242888">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b="1">
                <a:solidFill>
                  <a:srgbClr val="FF0000"/>
                </a:solidFill>
                <a:cs typeface="+mn-cs"/>
              </a:rPr>
              <a:t>Problem:</a:t>
            </a:r>
            <a:r>
              <a:rPr lang="en-GB">
                <a:cs typeface="+mn-cs"/>
              </a:rPr>
              <a:t> No client authentication of packets before resources allocated</a:t>
            </a:r>
          </a:p>
          <a:p>
            <a:pPr marL="646510" lvl="1">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endParaRPr lang="en-GB"/>
          </a:p>
          <a:p>
            <a:pPr marL="322660" indent="-242888">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cs typeface="+mn-cs"/>
              </a:rPr>
              <a:t>Attacker sends many connection requests</a:t>
            </a:r>
          </a:p>
          <a:p>
            <a:pPr marL="646510" lvl="1">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Spoofed source addresses</a:t>
            </a:r>
          </a:p>
          <a:p>
            <a:pPr marL="646510" lvl="1">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RSTs quickly generated if source address exists</a:t>
            </a:r>
          </a:p>
          <a:p>
            <a:pPr marL="646510" lvl="1">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No reply for non-existent sources</a:t>
            </a:r>
          </a:p>
          <a:p>
            <a:pPr marL="970360" lvl="2" indent="-161925">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Attacker exhausts TCP buffer to w/ half-open connections</a:t>
            </a:r>
          </a:p>
        </p:txBody>
      </p:sp>
    </p:spTree>
    <p:extLst>
      <p:ext uri="{BB962C8B-B14F-4D97-AF65-F5344CB8AC3E}">
        <p14:creationId xmlns:p14="http://schemas.microsoft.com/office/powerpoint/2010/main" val="164931250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lide Number Placeholder 4"/>
          <p:cNvSpPr>
            <a:spLocks noGrp="1"/>
          </p:cNvSpPr>
          <p:nvPr>
            <p:ph type="sldNum" sz="quarter" idx="12"/>
          </p:nvPr>
        </p:nvSpPr>
        <p:spPr/>
        <p:txBody>
          <a:bodyPr/>
          <a:lstStyle/>
          <a:p>
            <a:pPr>
              <a:defRPr/>
            </a:pPr>
            <a:fld id="{0D4B40D3-9D64-C04D-926F-ABE2FDC33E73}" type="slidenum">
              <a:rPr lang="en-US"/>
              <a:pPr>
                <a:defRPr/>
              </a:pPr>
              <a:t>17</a:t>
            </a:fld>
            <a:endParaRPr lang="en-US"/>
          </a:p>
        </p:txBody>
      </p:sp>
      <p:sp>
        <p:nvSpPr>
          <p:cNvPr id="17410" name="Rectangle 2"/>
          <p:cNvSpPr>
            <a:spLocks noGrp="1" noChangeArrowheads="1"/>
          </p:cNvSpPr>
          <p:nvPr>
            <p:ph type="title"/>
          </p:nvPr>
        </p:nvSpPr>
        <p:spPr>
          <a:xfrm>
            <a:off x="1447800" y="171450"/>
            <a:ext cx="5828110" cy="685800"/>
          </a:xfrm>
          <a:extLst>
            <a:ext uri="{91240B29-F687-4f45-9708-019B960494DF}">
              <a14:hiddenLine xmlns="" xmlns:a14="http://schemas.microsoft.com/office/drawing/2010/main" w="9525">
                <a:solidFill>
                  <a:srgbClr val="000000"/>
                </a:solidFill>
                <a:miter lim="800000"/>
                <a:headEnd/>
                <a:tailEnd/>
              </a14:hiddenLine>
            </a:ext>
          </a:extLst>
        </p:spPr>
        <p:txBody>
          <a:bodyPr vert="horz" lIns="61229" tIns="31839" rIns="61229" bIns="31839" rtlCol="0" anchor="b">
            <a:normAutofit/>
          </a:bodyPr>
          <a:lstStyle/>
          <a:p>
            <a:pP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pPr>
            <a:r>
              <a:rPr lang="en-GB">
                <a:cs typeface="+mj-cs"/>
              </a:rPr>
              <a:t>SYN Flooding</a:t>
            </a:r>
          </a:p>
        </p:txBody>
      </p:sp>
      <p:sp>
        <p:nvSpPr>
          <p:cNvPr id="27651" name="Line 3"/>
          <p:cNvSpPr>
            <a:spLocks noChangeShapeType="1"/>
          </p:cNvSpPr>
          <p:nvPr/>
        </p:nvSpPr>
        <p:spPr bwMode="auto">
          <a:xfrm>
            <a:off x="2481263" y="2000250"/>
            <a:ext cx="3084910" cy="571500"/>
          </a:xfrm>
          <a:prstGeom prst="line">
            <a:avLst/>
          </a:prstGeom>
          <a:noFill/>
          <a:ln w="28440">
            <a:solidFill>
              <a:srgbClr val="FFCC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grpSp>
        <p:nvGrpSpPr>
          <p:cNvPr id="27652" name="Group 4"/>
          <p:cNvGrpSpPr>
            <a:grpSpLocks/>
          </p:cNvGrpSpPr>
          <p:nvPr/>
        </p:nvGrpSpPr>
        <p:grpSpPr bwMode="auto">
          <a:xfrm>
            <a:off x="2343152" y="1314449"/>
            <a:ext cx="274922" cy="343982"/>
            <a:chOff x="1111" y="1217"/>
            <a:chExt cx="255" cy="318"/>
          </a:xfrm>
        </p:grpSpPr>
        <p:sp>
          <p:nvSpPr>
            <p:cNvPr id="27688" name="AutoShape 5"/>
            <p:cNvSpPr>
              <a:spLocks noChangeArrowheads="1"/>
            </p:cNvSpPr>
            <p:nvPr/>
          </p:nvSpPr>
          <p:spPr bwMode="auto">
            <a:xfrm>
              <a:off x="1111" y="1217"/>
              <a:ext cx="255" cy="318"/>
            </a:xfrm>
            <a:prstGeom prst="roundRect">
              <a:avLst>
                <a:gd name="adj" fmla="val 394"/>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7689" name="AutoShape 6"/>
            <p:cNvSpPr>
              <a:spLocks noChangeArrowheads="1"/>
            </p:cNvSpPr>
            <p:nvPr/>
          </p:nvSpPr>
          <p:spPr bwMode="auto">
            <a:xfrm>
              <a:off x="1117" y="1217"/>
              <a:ext cx="243" cy="316"/>
            </a:xfrm>
            <a:prstGeom prst="roundRect">
              <a:avLst>
                <a:gd name="adj" fmla="val 394"/>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000000"/>
                  </a:solidFill>
                  <a:latin typeface="Tahoma" charset="0"/>
                </a:rPr>
                <a:t>C</a:t>
              </a:r>
            </a:p>
          </p:txBody>
        </p:sp>
      </p:grpSp>
      <p:grpSp>
        <p:nvGrpSpPr>
          <p:cNvPr id="27653" name="Group 7"/>
          <p:cNvGrpSpPr>
            <a:grpSpLocks/>
          </p:cNvGrpSpPr>
          <p:nvPr/>
        </p:nvGrpSpPr>
        <p:grpSpPr bwMode="auto">
          <a:xfrm>
            <a:off x="5434007" y="1354930"/>
            <a:ext cx="265397" cy="342788"/>
            <a:chOff x="3973" y="1254"/>
            <a:chExt cx="246" cy="318"/>
          </a:xfrm>
        </p:grpSpPr>
        <p:sp>
          <p:nvSpPr>
            <p:cNvPr id="27686" name="AutoShape 8"/>
            <p:cNvSpPr>
              <a:spLocks noChangeArrowheads="1"/>
            </p:cNvSpPr>
            <p:nvPr/>
          </p:nvSpPr>
          <p:spPr bwMode="auto">
            <a:xfrm>
              <a:off x="3973" y="1254"/>
              <a:ext cx="246" cy="318"/>
            </a:xfrm>
            <a:prstGeom prst="roundRect">
              <a:avLst>
                <a:gd name="adj" fmla="val 403"/>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7687" name="AutoShape 9"/>
            <p:cNvSpPr>
              <a:spLocks noChangeArrowheads="1"/>
            </p:cNvSpPr>
            <p:nvPr/>
          </p:nvSpPr>
          <p:spPr bwMode="auto">
            <a:xfrm>
              <a:off x="3979" y="1254"/>
              <a:ext cx="233" cy="317"/>
            </a:xfrm>
            <a:prstGeom prst="roundRect">
              <a:avLst>
                <a:gd name="adj" fmla="val 403"/>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000000"/>
                  </a:solidFill>
                  <a:latin typeface="Tahoma" charset="0"/>
                </a:rPr>
                <a:t>S</a:t>
              </a:r>
            </a:p>
          </p:txBody>
        </p:sp>
      </p:grpSp>
      <p:grpSp>
        <p:nvGrpSpPr>
          <p:cNvPr id="27654" name="Group 10"/>
          <p:cNvGrpSpPr>
            <a:grpSpLocks/>
          </p:cNvGrpSpPr>
          <p:nvPr/>
        </p:nvGrpSpPr>
        <p:grpSpPr bwMode="auto">
          <a:xfrm>
            <a:off x="3480198" y="1828799"/>
            <a:ext cx="726171" cy="342788"/>
            <a:chOff x="2164" y="1693"/>
            <a:chExt cx="672" cy="318"/>
          </a:xfrm>
        </p:grpSpPr>
        <p:sp>
          <p:nvSpPr>
            <p:cNvPr id="27684" name="AutoShape 11"/>
            <p:cNvSpPr>
              <a:spLocks noChangeArrowheads="1"/>
            </p:cNvSpPr>
            <p:nvPr/>
          </p:nvSpPr>
          <p:spPr bwMode="auto">
            <a:xfrm>
              <a:off x="2164" y="1693"/>
              <a:ext cx="672"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7685" name="AutoShape 12"/>
            <p:cNvSpPr>
              <a:spLocks noChangeArrowheads="1"/>
            </p:cNvSpPr>
            <p:nvPr/>
          </p:nvSpPr>
          <p:spPr bwMode="auto">
            <a:xfrm>
              <a:off x="2170" y="1693"/>
              <a:ext cx="662" cy="317"/>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000000"/>
                  </a:solidFill>
                  <a:latin typeface="Tahoma" charset="0"/>
                </a:rPr>
                <a:t>SYN</a:t>
              </a:r>
              <a:r>
                <a:rPr lang="en-GB" baseline="-25000">
                  <a:solidFill>
                    <a:srgbClr val="000000"/>
                  </a:solidFill>
                  <a:latin typeface="Tahoma" charset="0"/>
                </a:rPr>
                <a:t>C1</a:t>
              </a:r>
            </a:p>
          </p:txBody>
        </p:sp>
      </p:grpSp>
      <p:sp>
        <p:nvSpPr>
          <p:cNvPr id="27655" name="Line 13"/>
          <p:cNvSpPr>
            <a:spLocks noChangeShapeType="1"/>
          </p:cNvSpPr>
          <p:nvPr/>
        </p:nvSpPr>
        <p:spPr bwMode="auto">
          <a:xfrm>
            <a:off x="5599510" y="1771650"/>
            <a:ext cx="1190" cy="800100"/>
          </a:xfrm>
          <a:prstGeom prst="line">
            <a:avLst/>
          </a:prstGeom>
          <a:noFill/>
          <a:ln w="7632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7656" name="Line 14"/>
          <p:cNvSpPr>
            <a:spLocks noChangeShapeType="1"/>
          </p:cNvSpPr>
          <p:nvPr/>
        </p:nvSpPr>
        <p:spPr bwMode="auto">
          <a:xfrm>
            <a:off x="2481263" y="1714500"/>
            <a:ext cx="1191" cy="284560"/>
          </a:xfrm>
          <a:prstGeom prst="line">
            <a:avLst/>
          </a:prstGeom>
          <a:noFill/>
          <a:ln w="76320">
            <a:solidFill>
              <a:srgbClr val="FFFFFF"/>
            </a:solidFill>
            <a:round/>
            <a:headEnd/>
            <a:tailEnd/>
          </a:ln>
          <a:extLst>
            <a:ext uri="{909E8E84-426E-40dd-AFC4-6F175D3DCCD1}">
              <a14:hiddenFill xmlns="" xmlns:a14="http://schemas.microsoft.com/office/drawing/2010/main">
                <a:noFill/>
              </a14:hiddenFill>
            </a:ext>
          </a:extLst>
        </p:spPr>
        <p:txBody>
          <a:bodyPr/>
          <a:lstStyle/>
          <a:p>
            <a:endParaRPr lang="en-US" sz="1350"/>
          </a:p>
        </p:txBody>
      </p:sp>
      <p:grpSp>
        <p:nvGrpSpPr>
          <p:cNvPr id="27657" name="Group 15"/>
          <p:cNvGrpSpPr>
            <a:grpSpLocks/>
          </p:cNvGrpSpPr>
          <p:nvPr/>
        </p:nvGrpSpPr>
        <p:grpSpPr bwMode="auto">
          <a:xfrm>
            <a:off x="5718572" y="1885950"/>
            <a:ext cx="1037034" cy="344091"/>
            <a:chOff x="4237" y="1746"/>
            <a:chExt cx="960" cy="318"/>
          </a:xfrm>
        </p:grpSpPr>
        <p:sp>
          <p:nvSpPr>
            <p:cNvPr id="27682" name="AutoShape 16"/>
            <p:cNvSpPr>
              <a:spLocks noChangeArrowheads="1"/>
            </p:cNvSpPr>
            <p:nvPr/>
          </p:nvSpPr>
          <p:spPr bwMode="auto">
            <a:xfrm>
              <a:off x="4237" y="1746"/>
              <a:ext cx="960"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0000"/>
                  </a:solidFill>
                  <a:round/>
                  <a:headEnd/>
                  <a:tailEnd/>
                </a14:hiddenLine>
              </a:ext>
            </a:extLst>
          </p:spPr>
          <p:txBody>
            <a:bodyPr wrap="none" anchor="ctr"/>
            <a:lstStyle/>
            <a:p>
              <a:endParaRPr lang="en-US" sz="1350"/>
            </a:p>
          </p:txBody>
        </p:sp>
        <p:sp>
          <p:nvSpPr>
            <p:cNvPr id="27683" name="AutoShape 17"/>
            <p:cNvSpPr>
              <a:spLocks noChangeArrowheads="1"/>
            </p:cNvSpPr>
            <p:nvPr/>
          </p:nvSpPr>
          <p:spPr bwMode="auto">
            <a:xfrm>
              <a:off x="4240" y="1746"/>
              <a:ext cx="954" cy="315"/>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FF0000"/>
                  </a:solidFill>
                  <a:latin typeface="Tahoma" charset="0"/>
                </a:rPr>
                <a:t>Listening</a:t>
              </a:r>
            </a:p>
          </p:txBody>
        </p:sp>
      </p:grpSp>
      <p:grpSp>
        <p:nvGrpSpPr>
          <p:cNvPr id="27658" name="Group 18"/>
          <p:cNvGrpSpPr>
            <a:grpSpLocks/>
          </p:cNvGrpSpPr>
          <p:nvPr/>
        </p:nvGrpSpPr>
        <p:grpSpPr bwMode="auto">
          <a:xfrm>
            <a:off x="5718573" y="2514600"/>
            <a:ext cx="1183481" cy="342900"/>
            <a:chOff x="4237" y="2328"/>
            <a:chExt cx="1095" cy="318"/>
          </a:xfrm>
        </p:grpSpPr>
        <p:sp>
          <p:nvSpPr>
            <p:cNvPr id="27680" name="AutoShape 19"/>
            <p:cNvSpPr>
              <a:spLocks noChangeArrowheads="1"/>
            </p:cNvSpPr>
            <p:nvPr/>
          </p:nvSpPr>
          <p:spPr bwMode="auto">
            <a:xfrm>
              <a:off x="4237" y="2328"/>
              <a:ext cx="1095"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0000"/>
                  </a:solidFill>
                  <a:round/>
                  <a:headEnd/>
                  <a:tailEnd/>
                </a14:hiddenLine>
              </a:ext>
            </a:extLst>
          </p:spPr>
          <p:txBody>
            <a:bodyPr wrap="none" anchor="ctr"/>
            <a:lstStyle/>
            <a:p>
              <a:endParaRPr lang="en-US" sz="1350"/>
            </a:p>
          </p:txBody>
        </p:sp>
        <p:sp>
          <p:nvSpPr>
            <p:cNvPr id="27681" name="AutoShape 20"/>
            <p:cNvSpPr>
              <a:spLocks noChangeArrowheads="1"/>
            </p:cNvSpPr>
            <p:nvPr/>
          </p:nvSpPr>
          <p:spPr bwMode="auto">
            <a:xfrm>
              <a:off x="4239" y="2328"/>
              <a:ext cx="1091" cy="317"/>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FF0000"/>
                  </a:solidFill>
                  <a:latin typeface="Tahoma" charset="0"/>
                </a:rPr>
                <a:t>Store data</a:t>
              </a:r>
            </a:p>
          </p:txBody>
        </p:sp>
      </p:grpSp>
      <p:sp>
        <p:nvSpPr>
          <p:cNvPr id="27659" name="Line 21"/>
          <p:cNvSpPr>
            <a:spLocks noChangeShapeType="1"/>
          </p:cNvSpPr>
          <p:nvPr/>
        </p:nvSpPr>
        <p:spPr bwMode="auto">
          <a:xfrm flipH="1">
            <a:off x="5597128" y="2571750"/>
            <a:ext cx="4763" cy="2249091"/>
          </a:xfrm>
          <a:prstGeom prst="line">
            <a:avLst/>
          </a:prstGeom>
          <a:noFill/>
          <a:ln w="7632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7660" name="Line 22"/>
          <p:cNvSpPr>
            <a:spLocks noChangeShapeType="1"/>
          </p:cNvSpPr>
          <p:nvPr/>
        </p:nvSpPr>
        <p:spPr bwMode="auto">
          <a:xfrm>
            <a:off x="2481263" y="2457450"/>
            <a:ext cx="3084910" cy="571500"/>
          </a:xfrm>
          <a:prstGeom prst="line">
            <a:avLst/>
          </a:prstGeom>
          <a:noFill/>
          <a:ln w="28440">
            <a:solidFill>
              <a:srgbClr val="FFCC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grpSp>
        <p:nvGrpSpPr>
          <p:cNvPr id="27661" name="Group 23"/>
          <p:cNvGrpSpPr>
            <a:grpSpLocks/>
          </p:cNvGrpSpPr>
          <p:nvPr/>
        </p:nvGrpSpPr>
        <p:grpSpPr bwMode="auto">
          <a:xfrm>
            <a:off x="3480198" y="2285998"/>
            <a:ext cx="726171" cy="342788"/>
            <a:chOff x="2164" y="2116"/>
            <a:chExt cx="672" cy="318"/>
          </a:xfrm>
        </p:grpSpPr>
        <p:sp>
          <p:nvSpPr>
            <p:cNvPr id="27678" name="AutoShape 24"/>
            <p:cNvSpPr>
              <a:spLocks noChangeArrowheads="1"/>
            </p:cNvSpPr>
            <p:nvPr/>
          </p:nvSpPr>
          <p:spPr bwMode="auto">
            <a:xfrm>
              <a:off x="2164" y="2116"/>
              <a:ext cx="672"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7679" name="AutoShape 25"/>
            <p:cNvSpPr>
              <a:spLocks noChangeArrowheads="1"/>
            </p:cNvSpPr>
            <p:nvPr/>
          </p:nvSpPr>
          <p:spPr bwMode="auto">
            <a:xfrm>
              <a:off x="2170" y="2116"/>
              <a:ext cx="662" cy="317"/>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000000"/>
                  </a:solidFill>
                  <a:latin typeface="Tahoma" charset="0"/>
                </a:rPr>
                <a:t>SYN</a:t>
              </a:r>
              <a:r>
                <a:rPr lang="en-GB" baseline="-25000">
                  <a:solidFill>
                    <a:srgbClr val="000000"/>
                  </a:solidFill>
                  <a:latin typeface="Tahoma" charset="0"/>
                </a:rPr>
                <a:t>C2</a:t>
              </a:r>
            </a:p>
          </p:txBody>
        </p:sp>
      </p:grpSp>
      <p:sp>
        <p:nvSpPr>
          <p:cNvPr id="27662" name="Line 26"/>
          <p:cNvSpPr>
            <a:spLocks noChangeShapeType="1"/>
          </p:cNvSpPr>
          <p:nvPr/>
        </p:nvSpPr>
        <p:spPr bwMode="auto">
          <a:xfrm>
            <a:off x="5657850" y="3028950"/>
            <a:ext cx="1191" cy="1791891"/>
          </a:xfrm>
          <a:prstGeom prst="line">
            <a:avLst/>
          </a:prstGeom>
          <a:noFill/>
          <a:ln w="7632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7663" name="Line 27"/>
          <p:cNvSpPr>
            <a:spLocks noChangeShapeType="1"/>
          </p:cNvSpPr>
          <p:nvPr/>
        </p:nvSpPr>
        <p:spPr bwMode="auto">
          <a:xfrm>
            <a:off x="2481263" y="2951560"/>
            <a:ext cx="3084910" cy="571500"/>
          </a:xfrm>
          <a:prstGeom prst="line">
            <a:avLst/>
          </a:prstGeom>
          <a:noFill/>
          <a:ln w="28440">
            <a:solidFill>
              <a:srgbClr val="FFCC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grpSp>
        <p:nvGrpSpPr>
          <p:cNvPr id="27664" name="Group 28"/>
          <p:cNvGrpSpPr>
            <a:grpSpLocks/>
          </p:cNvGrpSpPr>
          <p:nvPr/>
        </p:nvGrpSpPr>
        <p:grpSpPr bwMode="auto">
          <a:xfrm>
            <a:off x="3480198" y="2780108"/>
            <a:ext cx="726171" cy="343982"/>
            <a:chOff x="2164" y="2574"/>
            <a:chExt cx="672" cy="318"/>
          </a:xfrm>
        </p:grpSpPr>
        <p:sp>
          <p:nvSpPr>
            <p:cNvPr id="27676" name="AutoShape 29"/>
            <p:cNvSpPr>
              <a:spLocks noChangeArrowheads="1"/>
            </p:cNvSpPr>
            <p:nvPr/>
          </p:nvSpPr>
          <p:spPr bwMode="auto">
            <a:xfrm>
              <a:off x="2164" y="2574"/>
              <a:ext cx="672"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7677" name="AutoShape 30"/>
            <p:cNvSpPr>
              <a:spLocks noChangeArrowheads="1"/>
            </p:cNvSpPr>
            <p:nvPr/>
          </p:nvSpPr>
          <p:spPr bwMode="auto">
            <a:xfrm>
              <a:off x="2170" y="2574"/>
              <a:ext cx="662" cy="316"/>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000000"/>
                  </a:solidFill>
                  <a:latin typeface="Tahoma" charset="0"/>
                </a:rPr>
                <a:t>SYN</a:t>
              </a:r>
              <a:r>
                <a:rPr lang="en-GB" baseline="-25000">
                  <a:solidFill>
                    <a:srgbClr val="000000"/>
                  </a:solidFill>
                  <a:latin typeface="Tahoma" charset="0"/>
                </a:rPr>
                <a:t>C3</a:t>
              </a:r>
            </a:p>
          </p:txBody>
        </p:sp>
      </p:grpSp>
      <p:sp>
        <p:nvSpPr>
          <p:cNvPr id="27665" name="Line 31"/>
          <p:cNvSpPr>
            <a:spLocks noChangeShapeType="1"/>
          </p:cNvSpPr>
          <p:nvPr/>
        </p:nvSpPr>
        <p:spPr bwMode="auto">
          <a:xfrm>
            <a:off x="5710237" y="3523060"/>
            <a:ext cx="4763" cy="1298972"/>
          </a:xfrm>
          <a:prstGeom prst="line">
            <a:avLst/>
          </a:prstGeom>
          <a:noFill/>
          <a:ln w="7632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7666" name="Line 32"/>
          <p:cNvSpPr>
            <a:spLocks noChangeShapeType="1"/>
          </p:cNvSpPr>
          <p:nvPr/>
        </p:nvSpPr>
        <p:spPr bwMode="auto">
          <a:xfrm>
            <a:off x="2481263" y="3465910"/>
            <a:ext cx="3084910" cy="571500"/>
          </a:xfrm>
          <a:prstGeom prst="line">
            <a:avLst/>
          </a:prstGeom>
          <a:noFill/>
          <a:ln w="28440">
            <a:solidFill>
              <a:srgbClr val="FFCC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grpSp>
        <p:nvGrpSpPr>
          <p:cNvPr id="27667" name="Group 33"/>
          <p:cNvGrpSpPr>
            <a:grpSpLocks/>
          </p:cNvGrpSpPr>
          <p:nvPr/>
        </p:nvGrpSpPr>
        <p:grpSpPr bwMode="auto">
          <a:xfrm>
            <a:off x="3480198" y="3294458"/>
            <a:ext cx="726171" cy="342787"/>
            <a:chOff x="2164" y="3050"/>
            <a:chExt cx="672" cy="318"/>
          </a:xfrm>
        </p:grpSpPr>
        <p:sp>
          <p:nvSpPr>
            <p:cNvPr id="27674" name="AutoShape 34"/>
            <p:cNvSpPr>
              <a:spLocks noChangeArrowheads="1"/>
            </p:cNvSpPr>
            <p:nvPr/>
          </p:nvSpPr>
          <p:spPr bwMode="auto">
            <a:xfrm>
              <a:off x="2164" y="3050"/>
              <a:ext cx="672"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7675" name="AutoShape 35"/>
            <p:cNvSpPr>
              <a:spLocks noChangeArrowheads="1"/>
            </p:cNvSpPr>
            <p:nvPr/>
          </p:nvSpPr>
          <p:spPr bwMode="auto">
            <a:xfrm>
              <a:off x="2170" y="3050"/>
              <a:ext cx="662" cy="317"/>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000000"/>
                  </a:solidFill>
                  <a:latin typeface="Tahoma" charset="0"/>
                </a:rPr>
                <a:t>SYN</a:t>
              </a:r>
              <a:r>
                <a:rPr lang="en-GB" baseline="-25000">
                  <a:solidFill>
                    <a:srgbClr val="000000"/>
                  </a:solidFill>
                  <a:latin typeface="Tahoma" charset="0"/>
                </a:rPr>
                <a:t>C4</a:t>
              </a:r>
            </a:p>
          </p:txBody>
        </p:sp>
      </p:grpSp>
      <p:sp>
        <p:nvSpPr>
          <p:cNvPr id="27668" name="Line 36"/>
          <p:cNvSpPr>
            <a:spLocks noChangeShapeType="1"/>
          </p:cNvSpPr>
          <p:nvPr/>
        </p:nvSpPr>
        <p:spPr bwMode="auto">
          <a:xfrm>
            <a:off x="5772150" y="4037410"/>
            <a:ext cx="1191" cy="783431"/>
          </a:xfrm>
          <a:prstGeom prst="line">
            <a:avLst/>
          </a:prstGeom>
          <a:noFill/>
          <a:ln w="7632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7669" name="Line 37"/>
          <p:cNvSpPr>
            <a:spLocks noChangeShapeType="1"/>
          </p:cNvSpPr>
          <p:nvPr/>
        </p:nvSpPr>
        <p:spPr bwMode="auto">
          <a:xfrm>
            <a:off x="2481263" y="3943350"/>
            <a:ext cx="3084910" cy="571500"/>
          </a:xfrm>
          <a:prstGeom prst="line">
            <a:avLst/>
          </a:prstGeom>
          <a:noFill/>
          <a:ln w="28440">
            <a:solidFill>
              <a:srgbClr val="FFCC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grpSp>
        <p:nvGrpSpPr>
          <p:cNvPr id="27670" name="Group 38"/>
          <p:cNvGrpSpPr>
            <a:grpSpLocks/>
          </p:cNvGrpSpPr>
          <p:nvPr/>
        </p:nvGrpSpPr>
        <p:grpSpPr bwMode="auto">
          <a:xfrm>
            <a:off x="3480198" y="3771898"/>
            <a:ext cx="726171" cy="342788"/>
            <a:chOff x="2164" y="3492"/>
            <a:chExt cx="672" cy="318"/>
          </a:xfrm>
        </p:grpSpPr>
        <p:sp>
          <p:nvSpPr>
            <p:cNvPr id="27672" name="AutoShape 39"/>
            <p:cNvSpPr>
              <a:spLocks noChangeArrowheads="1"/>
            </p:cNvSpPr>
            <p:nvPr/>
          </p:nvSpPr>
          <p:spPr bwMode="auto">
            <a:xfrm>
              <a:off x="2164" y="3492"/>
              <a:ext cx="672" cy="318"/>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350"/>
            </a:p>
          </p:txBody>
        </p:sp>
        <p:sp>
          <p:nvSpPr>
            <p:cNvPr id="27673" name="AutoShape 40"/>
            <p:cNvSpPr>
              <a:spLocks noChangeArrowheads="1"/>
            </p:cNvSpPr>
            <p:nvPr/>
          </p:nvSpPr>
          <p:spPr bwMode="auto">
            <a:xfrm>
              <a:off x="2170" y="3492"/>
              <a:ext cx="662" cy="317"/>
            </a:xfrm>
            <a:prstGeom prst="roundRect">
              <a:avLst>
                <a:gd name="adj" fmla="val 310"/>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61229" tIns="31839" rIns="61229" bIns="31839">
              <a:spAutoFit/>
            </a:bodyPr>
            <a:lstStyle/>
            <a:p>
              <a:pPr algn="ctr" defTabSz="621506" hangingPunct="0">
                <a:spcBef>
                  <a:spcPts val="413"/>
                </a:spcBef>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a:solidFill>
                    <a:srgbClr val="000000"/>
                  </a:solidFill>
                  <a:latin typeface="Tahoma" charset="0"/>
                </a:rPr>
                <a:t>SYN</a:t>
              </a:r>
              <a:r>
                <a:rPr lang="en-GB" baseline="-25000">
                  <a:solidFill>
                    <a:srgbClr val="000000"/>
                  </a:solidFill>
                  <a:latin typeface="Tahoma" charset="0"/>
                </a:rPr>
                <a:t>C5</a:t>
              </a:r>
            </a:p>
          </p:txBody>
        </p:sp>
      </p:grpSp>
      <p:sp>
        <p:nvSpPr>
          <p:cNvPr id="27671" name="Line 41"/>
          <p:cNvSpPr>
            <a:spLocks noChangeShapeType="1"/>
          </p:cNvSpPr>
          <p:nvPr/>
        </p:nvSpPr>
        <p:spPr bwMode="auto">
          <a:xfrm>
            <a:off x="5829300" y="4514850"/>
            <a:ext cx="1191" cy="305991"/>
          </a:xfrm>
          <a:prstGeom prst="line">
            <a:avLst/>
          </a:prstGeom>
          <a:noFill/>
          <a:ln w="76320">
            <a:solidFill>
              <a:srgbClr val="FF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Tree>
    <p:extLst>
      <p:ext uri="{BB962C8B-B14F-4D97-AF65-F5344CB8AC3E}">
        <p14:creationId xmlns:p14="http://schemas.microsoft.com/office/powerpoint/2010/main" val="251327472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CB96B130-3493-4647-A0B8-6E9380C0BB61}" type="slidenum">
              <a:rPr lang="en-GB"/>
              <a:pPr/>
              <a:t>18</a:t>
            </a:fld>
            <a:endParaRPr lang="en-GB"/>
          </a:p>
        </p:txBody>
      </p:sp>
      <p:sp>
        <p:nvSpPr>
          <p:cNvPr id="1431554" name="Rectangle 2"/>
          <p:cNvSpPr>
            <a:spLocks noGrp="1" noChangeArrowheads="1"/>
          </p:cNvSpPr>
          <p:nvPr>
            <p:ph type="title"/>
          </p:nvPr>
        </p:nvSpPr>
        <p:spPr/>
        <p:txBody>
          <a:bodyPr/>
          <a:lstStyle/>
          <a:p>
            <a:r>
              <a:rPr lang="en-US" dirty="0"/>
              <a:t>A Classic SYN Flood Example</a:t>
            </a:r>
          </a:p>
        </p:txBody>
      </p:sp>
      <p:sp>
        <p:nvSpPr>
          <p:cNvPr id="1431555" name="Rectangle 3" descr="Rectangle: Click to edit Master text styles&#10;Second level&#10;Third level&#10;Fourth level&#10;Fifth level"/>
          <p:cNvSpPr>
            <a:spLocks noGrp="1" noChangeArrowheads="1"/>
          </p:cNvSpPr>
          <p:nvPr>
            <p:ph type="body" idx="1"/>
          </p:nvPr>
        </p:nvSpPr>
        <p:spPr>
          <a:xfrm>
            <a:off x="1771650" y="1143000"/>
            <a:ext cx="6229350" cy="3943350"/>
          </a:xfrm>
        </p:spPr>
        <p:txBody>
          <a:bodyPr>
            <a:normAutofit lnSpcReduction="10000"/>
          </a:bodyPr>
          <a:lstStyle/>
          <a:p>
            <a:pPr>
              <a:spcBef>
                <a:spcPct val="80000"/>
              </a:spcBef>
            </a:pPr>
            <a:endParaRPr lang="en-US" dirty="0">
              <a:sym typeface="Symbol" charset="0"/>
            </a:endParaRPr>
          </a:p>
          <a:p>
            <a:pPr>
              <a:spcBef>
                <a:spcPct val="0"/>
              </a:spcBef>
            </a:pPr>
            <a:r>
              <a:rPr lang="en-US" b="1" dirty="0">
                <a:sym typeface="Symbol" charset="0"/>
              </a:rPr>
              <a:t>MS Blaster</a:t>
            </a:r>
            <a:r>
              <a:rPr lang="en-US" dirty="0">
                <a:sym typeface="Symbol" charset="0"/>
              </a:rPr>
              <a:t> (2003)</a:t>
            </a:r>
          </a:p>
          <a:p>
            <a:pPr lvl="1">
              <a:lnSpc>
                <a:spcPct val="120000"/>
              </a:lnSpc>
            </a:pPr>
            <a:r>
              <a:rPr lang="en-US" dirty="0">
                <a:sym typeface="Symbol" charset="0"/>
              </a:rPr>
              <a:t>Infected machines at noon on Aug 16</a:t>
            </a:r>
            <a:r>
              <a:rPr lang="en-US" baseline="30000" dirty="0">
                <a:sym typeface="Symbol" charset="0"/>
              </a:rPr>
              <a:t>th</a:t>
            </a:r>
            <a:r>
              <a:rPr lang="en-US" dirty="0">
                <a:sym typeface="Symbol" charset="0"/>
              </a:rPr>
              <a:t>:</a:t>
            </a:r>
          </a:p>
          <a:p>
            <a:pPr lvl="2"/>
            <a:r>
              <a:rPr lang="en-US" dirty="0">
                <a:sym typeface="Symbol" charset="0"/>
              </a:rPr>
              <a:t>SYN flood on port 80 to  </a:t>
            </a:r>
            <a:r>
              <a:rPr lang="en-US" b="1" dirty="0" err="1">
                <a:solidFill>
                  <a:srgbClr val="009900"/>
                </a:solidFill>
                <a:sym typeface="Symbol" charset="0"/>
              </a:rPr>
              <a:t>windowsupdate.com</a:t>
            </a:r>
            <a:endParaRPr lang="en-US" b="1" dirty="0">
              <a:solidFill>
                <a:srgbClr val="009900"/>
              </a:solidFill>
              <a:sym typeface="Symbol" charset="0"/>
            </a:endParaRPr>
          </a:p>
          <a:p>
            <a:pPr lvl="2">
              <a:spcBef>
                <a:spcPct val="40000"/>
              </a:spcBef>
            </a:pPr>
            <a:r>
              <a:rPr lang="en-US" dirty="0">
                <a:sym typeface="Symbol" charset="0"/>
              </a:rPr>
              <a:t>50 SYN packets every second. </a:t>
            </a:r>
          </a:p>
          <a:p>
            <a:pPr lvl="3"/>
            <a:r>
              <a:rPr lang="en-US" dirty="0">
                <a:sym typeface="Symbol" charset="0"/>
              </a:rPr>
              <a:t>each packet is 40 bytes.</a:t>
            </a:r>
          </a:p>
          <a:p>
            <a:pPr lvl="2"/>
            <a:r>
              <a:rPr lang="en-US" dirty="0"/>
              <a:t>Spoofed source IP:  </a:t>
            </a:r>
            <a:r>
              <a:rPr lang="en-US" dirty="0" err="1"/>
              <a:t>a.b</a:t>
            </a:r>
            <a:r>
              <a:rPr lang="en-US" b="1" dirty="0" err="1">
                <a:solidFill>
                  <a:schemeClr val="accent2"/>
                </a:solidFill>
              </a:rPr>
              <a:t>.X.Y</a:t>
            </a:r>
            <a:r>
              <a:rPr lang="en-US" dirty="0"/>
              <a:t>   where  X,Y random.</a:t>
            </a:r>
          </a:p>
          <a:p>
            <a:pPr>
              <a:spcBef>
                <a:spcPct val="80000"/>
              </a:spcBef>
            </a:pPr>
            <a:r>
              <a:rPr lang="en-US" b="1" dirty="0"/>
              <a:t>Defense</a:t>
            </a:r>
          </a:p>
          <a:p>
            <a:pPr lvl="1">
              <a:spcBef>
                <a:spcPct val="30000"/>
              </a:spcBef>
            </a:pPr>
            <a:r>
              <a:rPr lang="en-US" dirty="0"/>
              <a:t>new name: </a:t>
            </a:r>
            <a:r>
              <a:rPr lang="en-US" dirty="0" err="1">
                <a:solidFill>
                  <a:srgbClr val="009900"/>
                </a:solidFill>
              </a:rPr>
              <a:t>windowsupdate.microsoft.com</a:t>
            </a:r>
            <a:r>
              <a:rPr lang="en-US" dirty="0"/>
              <a:t> </a:t>
            </a:r>
          </a:p>
          <a:p>
            <a:pPr lvl="1"/>
            <a:r>
              <a:rPr lang="en-US" dirty="0"/>
              <a:t>Win update file delivered by Akamai</a:t>
            </a:r>
          </a:p>
          <a:p>
            <a:endParaRPr lang="en-US" dirty="0"/>
          </a:p>
        </p:txBody>
      </p:sp>
    </p:spTree>
    <p:extLst>
      <p:ext uri="{BB962C8B-B14F-4D97-AF65-F5344CB8AC3E}">
        <p14:creationId xmlns:p14="http://schemas.microsoft.com/office/powerpoint/2010/main" val="3159631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EDE34-B3D9-A048-AC6A-AFEE41C7F997}"/>
              </a:ext>
            </a:extLst>
          </p:cNvPr>
          <p:cNvSpPr>
            <a:spLocks noGrp="1"/>
          </p:cNvSpPr>
          <p:nvPr>
            <p:ph type="title"/>
          </p:nvPr>
        </p:nvSpPr>
        <p:spPr>
          <a:xfrm>
            <a:off x="457200" y="1714500"/>
            <a:ext cx="8229600" cy="857250"/>
          </a:xfrm>
        </p:spPr>
        <p:txBody>
          <a:bodyPr/>
          <a:lstStyle/>
          <a:p>
            <a:r>
              <a:rPr lang="en-US" dirty="0"/>
              <a:t>Domain Name System (DNS)</a:t>
            </a:r>
          </a:p>
        </p:txBody>
      </p:sp>
    </p:spTree>
    <p:extLst>
      <p:ext uri="{BB962C8B-B14F-4D97-AF65-F5344CB8AC3E}">
        <p14:creationId xmlns:p14="http://schemas.microsoft.com/office/powerpoint/2010/main" val="2789967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A2C1632-0354-7B4A-866C-1EB2305E6AA4}"/>
              </a:ext>
            </a:extLst>
          </p:cNvPr>
          <p:cNvGrpSpPr/>
          <p:nvPr/>
        </p:nvGrpSpPr>
        <p:grpSpPr>
          <a:xfrm>
            <a:off x="272226" y="266631"/>
            <a:ext cx="3715741" cy="2493039"/>
            <a:chOff x="1" y="-151076"/>
            <a:chExt cx="3715741" cy="2493039"/>
          </a:xfrm>
        </p:grpSpPr>
        <p:pic>
          <p:nvPicPr>
            <p:cNvPr id="4" name="Picture 3">
              <a:extLst>
                <a:ext uri="{FF2B5EF4-FFF2-40B4-BE49-F238E27FC236}">
                  <a16:creationId xmlns:a16="http://schemas.microsoft.com/office/drawing/2014/main" id="{98CF80A3-E91E-EB40-984C-DBDB162077ED}"/>
                </a:ext>
              </a:extLst>
            </p:cNvPr>
            <p:cNvPicPr>
              <a:picLocks noChangeAspect="1"/>
            </p:cNvPicPr>
            <p:nvPr/>
          </p:nvPicPr>
          <p:blipFill>
            <a:blip r:embed="rId2"/>
            <a:stretch>
              <a:fillRect/>
            </a:stretch>
          </p:blipFill>
          <p:spPr>
            <a:xfrm>
              <a:off x="1" y="-151076"/>
              <a:ext cx="3650620" cy="1070076"/>
            </a:xfrm>
            <a:prstGeom prst="rect">
              <a:avLst/>
            </a:prstGeom>
          </p:spPr>
        </p:pic>
        <p:pic>
          <p:nvPicPr>
            <p:cNvPr id="5" name="Picture 4">
              <a:extLst>
                <a:ext uri="{FF2B5EF4-FFF2-40B4-BE49-F238E27FC236}">
                  <a16:creationId xmlns:a16="http://schemas.microsoft.com/office/drawing/2014/main" id="{9E198D92-86AE-B74D-BBA2-325BFB16EB0F}"/>
                </a:ext>
              </a:extLst>
            </p:cNvPr>
            <p:cNvPicPr>
              <a:picLocks noChangeAspect="1"/>
            </p:cNvPicPr>
            <p:nvPr/>
          </p:nvPicPr>
          <p:blipFill>
            <a:blip r:embed="rId3"/>
            <a:stretch>
              <a:fillRect/>
            </a:stretch>
          </p:blipFill>
          <p:spPr>
            <a:xfrm>
              <a:off x="354151" y="515974"/>
              <a:ext cx="3361591" cy="1825989"/>
            </a:xfrm>
            <a:prstGeom prst="rect">
              <a:avLst/>
            </a:prstGeom>
          </p:spPr>
        </p:pic>
      </p:grpSp>
      <p:grpSp>
        <p:nvGrpSpPr>
          <p:cNvPr id="12" name="Group 11">
            <a:extLst>
              <a:ext uri="{FF2B5EF4-FFF2-40B4-BE49-F238E27FC236}">
                <a16:creationId xmlns:a16="http://schemas.microsoft.com/office/drawing/2014/main" id="{6612AC03-640A-2840-9246-713271AC0CF7}"/>
              </a:ext>
            </a:extLst>
          </p:cNvPr>
          <p:cNvGrpSpPr/>
          <p:nvPr/>
        </p:nvGrpSpPr>
        <p:grpSpPr>
          <a:xfrm>
            <a:off x="5276746" y="266631"/>
            <a:ext cx="3385623" cy="1952928"/>
            <a:chOff x="5639714" y="198234"/>
            <a:chExt cx="3385623" cy="1952928"/>
          </a:xfrm>
        </p:grpSpPr>
        <p:pic>
          <p:nvPicPr>
            <p:cNvPr id="6" name="Picture 5">
              <a:extLst>
                <a:ext uri="{FF2B5EF4-FFF2-40B4-BE49-F238E27FC236}">
                  <a16:creationId xmlns:a16="http://schemas.microsoft.com/office/drawing/2014/main" id="{6DF7D362-276B-094A-B7C5-D2866DD76379}"/>
                </a:ext>
              </a:extLst>
            </p:cNvPr>
            <p:cNvPicPr>
              <a:picLocks noChangeAspect="1"/>
            </p:cNvPicPr>
            <p:nvPr/>
          </p:nvPicPr>
          <p:blipFill>
            <a:blip r:embed="rId4"/>
            <a:stretch>
              <a:fillRect/>
            </a:stretch>
          </p:blipFill>
          <p:spPr>
            <a:xfrm>
              <a:off x="5716710" y="198234"/>
              <a:ext cx="3308627" cy="1081579"/>
            </a:xfrm>
            <a:prstGeom prst="rect">
              <a:avLst/>
            </a:prstGeom>
          </p:spPr>
        </p:pic>
        <p:pic>
          <p:nvPicPr>
            <p:cNvPr id="7" name="Picture 6">
              <a:extLst>
                <a:ext uri="{FF2B5EF4-FFF2-40B4-BE49-F238E27FC236}">
                  <a16:creationId xmlns:a16="http://schemas.microsoft.com/office/drawing/2014/main" id="{F38129F1-BAD3-C34F-8A40-A0EA9A0625B0}"/>
                </a:ext>
              </a:extLst>
            </p:cNvPr>
            <p:cNvPicPr>
              <a:picLocks noChangeAspect="1"/>
            </p:cNvPicPr>
            <p:nvPr/>
          </p:nvPicPr>
          <p:blipFill>
            <a:blip r:embed="rId5"/>
            <a:stretch>
              <a:fillRect/>
            </a:stretch>
          </p:blipFill>
          <p:spPr>
            <a:xfrm>
              <a:off x="5639714" y="1319534"/>
              <a:ext cx="3308627" cy="831628"/>
            </a:xfrm>
            <a:prstGeom prst="rect">
              <a:avLst/>
            </a:prstGeom>
          </p:spPr>
        </p:pic>
      </p:grpSp>
      <p:pic>
        <p:nvPicPr>
          <p:cNvPr id="8" name="Picture 7">
            <a:extLst>
              <a:ext uri="{FF2B5EF4-FFF2-40B4-BE49-F238E27FC236}">
                <a16:creationId xmlns:a16="http://schemas.microsoft.com/office/drawing/2014/main" id="{45344330-CB47-0C4F-A9C9-C3F68AD622F8}"/>
              </a:ext>
            </a:extLst>
          </p:cNvPr>
          <p:cNvPicPr>
            <a:picLocks noChangeAspect="1"/>
          </p:cNvPicPr>
          <p:nvPr/>
        </p:nvPicPr>
        <p:blipFill>
          <a:blip r:embed="rId6"/>
          <a:stretch>
            <a:fillRect/>
          </a:stretch>
        </p:blipFill>
        <p:spPr>
          <a:xfrm>
            <a:off x="272226" y="3322034"/>
            <a:ext cx="4103500" cy="1608487"/>
          </a:xfrm>
          <a:prstGeom prst="rect">
            <a:avLst/>
          </a:prstGeom>
        </p:spPr>
      </p:pic>
      <p:grpSp>
        <p:nvGrpSpPr>
          <p:cNvPr id="11" name="Group 10">
            <a:extLst>
              <a:ext uri="{FF2B5EF4-FFF2-40B4-BE49-F238E27FC236}">
                <a16:creationId xmlns:a16="http://schemas.microsoft.com/office/drawing/2014/main" id="{B1DD5036-03DD-D140-BD0C-6428468B39CE}"/>
              </a:ext>
            </a:extLst>
          </p:cNvPr>
          <p:cNvGrpSpPr/>
          <p:nvPr/>
        </p:nvGrpSpPr>
        <p:grpSpPr>
          <a:xfrm>
            <a:off x="3987967" y="2921867"/>
            <a:ext cx="2997351" cy="1955002"/>
            <a:chOff x="5374718" y="2843211"/>
            <a:chExt cx="2997351" cy="1955002"/>
          </a:xfrm>
        </p:grpSpPr>
        <p:pic>
          <p:nvPicPr>
            <p:cNvPr id="9" name="Picture 8">
              <a:extLst>
                <a:ext uri="{FF2B5EF4-FFF2-40B4-BE49-F238E27FC236}">
                  <a16:creationId xmlns:a16="http://schemas.microsoft.com/office/drawing/2014/main" id="{D0AFD90B-BCF2-9146-A5E4-2F4E16AFACB9}"/>
                </a:ext>
              </a:extLst>
            </p:cNvPr>
            <p:cNvPicPr>
              <a:picLocks noChangeAspect="1"/>
            </p:cNvPicPr>
            <p:nvPr/>
          </p:nvPicPr>
          <p:blipFill>
            <a:blip r:embed="rId7"/>
            <a:stretch>
              <a:fillRect/>
            </a:stretch>
          </p:blipFill>
          <p:spPr>
            <a:xfrm>
              <a:off x="5374718" y="2843211"/>
              <a:ext cx="2997351" cy="1135476"/>
            </a:xfrm>
            <a:prstGeom prst="rect">
              <a:avLst/>
            </a:prstGeom>
          </p:spPr>
        </p:pic>
        <p:pic>
          <p:nvPicPr>
            <p:cNvPr id="10" name="Picture 9">
              <a:extLst>
                <a:ext uri="{FF2B5EF4-FFF2-40B4-BE49-F238E27FC236}">
                  <a16:creationId xmlns:a16="http://schemas.microsoft.com/office/drawing/2014/main" id="{A086E6C8-D2DB-9C40-89F0-9B5BB11478A8}"/>
                </a:ext>
              </a:extLst>
            </p:cNvPr>
            <p:cNvPicPr>
              <a:picLocks noChangeAspect="1"/>
            </p:cNvPicPr>
            <p:nvPr/>
          </p:nvPicPr>
          <p:blipFill>
            <a:blip r:embed="rId8"/>
            <a:stretch>
              <a:fillRect/>
            </a:stretch>
          </p:blipFill>
          <p:spPr>
            <a:xfrm>
              <a:off x="5444519" y="4069369"/>
              <a:ext cx="2512880" cy="728844"/>
            </a:xfrm>
            <a:prstGeom prst="rect">
              <a:avLst/>
            </a:prstGeom>
          </p:spPr>
        </p:pic>
      </p:grpSp>
    </p:spTree>
    <p:extLst>
      <p:ext uri="{BB962C8B-B14F-4D97-AF65-F5344CB8AC3E}">
        <p14:creationId xmlns:p14="http://schemas.microsoft.com/office/powerpoint/2010/main" val="3149385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5538" name="Rectangle 2"/>
          <p:cNvSpPr>
            <a:spLocks noGrp="1" noChangeArrowheads="1"/>
          </p:cNvSpPr>
          <p:nvPr>
            <p:ph type="title"/>
          </p:nvPr>
        </p:nvSpPr>
        <p:spPr>
          <a:xfrm>
            <a:off x="1600200" y="228600"/>
            <a:ext cx="6172200" cy="628650"/>
          </a:xfrm>
        </p:spPr>
        <p:txBody>
          <a:bodyPr/>
          <a:lstStyle/>
          <a:p>
            <a:r>
              <a:rPr lang="en-US" dirty="0"/>
              <a:t>DNS </a:t>
            </a:r>
            <a:r>
              <a:rPr lang="en-US" dirty="0" err="1"/>
              <a:t>DoS</a:t>
            </a:r>
            <a:r>
              <a:rPr lang="en-US" dirty="0"/>
              <a:t> Attacks</a:t>
            </a:r>
            <a:endParaRPr lang="en-US" sz="2100" dirty="0"/>
          </a:p>
        </p:txBody>
      </p:sp>
      <p:sp>
        <p:nvSpPr>
          <p:cNvPr id="1345539" name="Rectangle 3" descr="Rectangle: Click to edit Master text styles&#10;Second level&#10;Third level&#10;Fourth level&#10;Fifth level"/>
          <p:cNvSpPr>
            <a:spLocks noGrp="1" noChangeArrowheads="1"/>
          </p:cNvSpPr>
          <p:nvPr>
            <p:ph type="body" idx="1"/>
          </p:nvPr>
        </p:nvSpPr>
        <p:spPr>
          <a:xfrm>
            <a:off x="1657350" y="1143001"/>
            <a:ext cx="6229350" cy="3086216"/>
          </a:xfrm>
        </p:spPr>
        <p:txBody>
          <a:bodyPr>
            <a:noAutofit/>
          </a:bodyPr>
          <a:lstStyle/>
          <a:p>
            <a:pPr>
              <a:lnSpc>
                <a:spcPct val="90000"/>
              </a:lnSpc>
            </a:pPr>
            <a:r>
              <a:rPr lang="en-US" sz="2100" dirty="0"/>
              <a:t>DNS runs on UDP port 53</a:t>
            </a:r>
          </a:p>
          <a:p>
            <a:pPr lvl="1">
              <a:lnSpc>
                <a:spcPct val="90000"/>
              </a:lnSpc>
            </a:pPr>
            <a:r>
              <a:rPr lang="en-US" sz="1800" dirty="0"/>
              <a:t>DNS entry for  </a:t>
            </a:r>
            <a:r>
              <a:rPr lang="en-US" sz="1800" dirty="0" err="1"/>
              <a:t>victim.com</a:t>
            </a:r>
            <a:r>
              <a:rPr lang="en-US" sz="1800" dirty="0"/>
              <a:t>   hosted at </a:t>
            </a:r>
            <a:r>
              <a:rPr lang="en-US" sz="1800" dirty="0" err="1"/>
              <a:t>victim_isp.com</a:t>
            </a:r>
            <a:endParaRPr lang="en-US" sz="1800" dirty="0"/>
          </a:p>
          <a:p>
            <a:pPr>
              <a:lnSpc>
                <a:spcPct val="90000"/>
              </a:lnSpc>
            </a:pPr>
            <a:endParaRPr lang="en-US" sz="2100" dirty="0"/>
          </a:p>
          <a:p>
            <a:pPr>
              <a:lnSpc>
                <a:spcPct val="90000"/>
              </a:lnSpc>
            </a:pPr>
            <a:r>
              <a:rPr lang="en-US" sz="2100" dirty="0" err="1"/>
              <a:t>DDoS</a:t>
            </a:r>
            <a:r>
              <a:rPr lang="en-US" sz="2100" dirty="0"/>
              <a:t> attack:</a:t>
            </a:r>
          </a:p>
          <a:p>
            <a:pPr lvl="1">
              <a:lnSpc>
                <a:spcPct val="90000"/>
              </a:lnSpc>
            </a:pPr>
            <a:r>
              <a:rPr lang="en-US" sz="1800" dirty="0"/>
              <a:t>flood </a:t>
            </a:r>
            <a:r>
              <a:rPr lang="en-US" sz="1800" dirty="0" err="1"/>
              <a:t>victim_isp.com</a:t>
            </a:r>
            <a:r>
              <a:rPr lang="en-US" sz="1800" dirty="0"/>
              <a:t> with requests for </a:t>
            </a:r>
            <a:r>
              <a:rPr lang="en-US" sz="1800" dirty="0" err="1"/>
              <a:t>victim.com</a:t>
            </a:r>
            <a:endParaRPr lang="en-US" sz="1800" dirty="0"/>
          </a:p>
          <a:p>
            <a:pPr lvl="1">
              <a:lnSpc>
                <a:spcPct val="90000"/>
              </a:lnSpc>
            </a:pPr>
            <a:r>
              <a:rPr lang="en-US" sz="1800" b="1" dirty="0"/>
              <a:t>Random source IP address</a:t>
            </a:r>
            <a:r>
              <a:rPr lang="en-US" sz="1800" dirty="0"/>
              <a:t> in UDP packets</a:t>
            </a:r>
          </a:p>
          <a:p>
            <a:pPr lvl="1">
              <a:lnSpc>
                <a:spcPct val="90000"/>
              </a:lnSpc>
            </a:pPr>
            <a:endParaRPr lang="en-US" sz="1800" dirty="0"/>
          </a:p>
          <a:p>
            <a:pPr>
              <a:lnSpc>
                <a:spcPct val="90000"/>
              </a:lnSpc>
            </a:pPr>
            <a:r>
              <a:rPr lang="en-US" sz="2100" dirty="0"/>
              <a:t>Takes out entire DNS server:     (collateral damage)</a:t>
            </a:r>
          </a:p>
          <a:p>
            <a:pPr lvl="1">
              <a:lnSpc>
                <a:spcPct val="90000"/>
              </a:lnSpc>
            </a:pPr>
            <a:r>
              <a:rPr lang="en-US" sz="1800" dirty="0" err="1"/>
              <a:t>bluesecurity</a:t>
            </a:r>
            <a:r>
              <a:rPr lang="en-US" sz="1800" dirty="0"/>
              <a:t> DNS hosted at </a:t>
            </a:r>
            <a:r>
              <a:rPr lang="en-US" sz="1800" dirty="0" err="1"/>
              <a:t>Tucows</a:t>
            </a:r>
            <a:r>
              <a:rPr lang="en-US" sz="1800" dirty="0"/>
              <a:t> DNS server</a:t>
            </a:r>
          </a:p>
          <a:p>
            <a:pPr lvl="1">
              <a:lnSpc>
                <a:spcPct val="90000"/>
              </a:lnSpc>
            </a:pPr>
            <a:r>
              <a:rPr lang="en-US" sz="1800" dirty="0"/>
              <a:t>DNS </a:t>
            </a:r>
            <a:r>
              <a:rPr lang="en-US" sz="1800" dirty="0" err="1"/>
              <a:t>DDoS</a:t>
            </a:r>
            <a:r>
              <a:rPr lang="en-US" sz="1800" dirty="0"/>
              <a:t> took out </a:t>
            </a:r>
            <a:r>
              <a:rPr lang="en-US" sz="1800" dirty="0" err="1"/>
              <a:t>Tucows</a:t>
            </a:r>
            <a:r>
              <a:rPr lang="en-US" sz="1800" dirty="0"/>
              <a:t> hosting many many sites</a:t>
            </a:r>
          </a:p>
        </p:txBody>
      </p:sp>
    </p:spTree>
    <p:extLst>
      <p:ext uri="{BB962C8B-B14F-4D97-AF65-F5344CB8AC3E}">
        <p14:creationId xmlns:p14="http://schemas.microsoft.com/office/powerpoint/2010/main" val="808355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fld id="{81AC3A72-9F38-2F45-9A77-5FF29DD35B2E}" type="slidenum">
              <a:rPr lang="en-GB"/>
              <a:pPr/>
              <a:t>21</a:t>
            </a:fld>
            <a:endParaRPr lang="en-GB"/>
          </a:p>
        </p:txBody>
      </p:sp>
      <p:sp>
        <p:nvSpPr>
          <p:cNvPr id="1435652" name="Rectangle 4"/>
          <p:cNvSpPr>
            <a:spLocks noChangeArrowheads="1"/>
          </p:cNvSpPr>
          <p:nvPr/>
        </p:nvSpPr>
        <p:spPr bwMode="auto">
          <a:xfrm>
            <a:off x="1143000" y="857250"/>
            <a:ext cx="1885950" cy="571500"/>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type="none" w="lg"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1435650" name="Rectangle 2"/>
          <p:cNvSpPr>
            <a:spLocks noGrp="1" noChangeArrowheads="1"/>
          </p:cNvSpPr>
          <p:nvPr>
            <p:ph type="title"/>
          </p:nvPr>
        </p:nvSpPr>
        <p:spPr/>
        <p:txBody>
          <a:bodyPr/>
          <a:lstStyle/>
          <a:p>
            <a:r>
              <a:rPr lang="en-US" dirty="0"/>
              <a:t>Root Level DNS Attacks</a:t>
            </a:r>
          </a:p>
        </p:txBody>
      </p:sp>
      <p:sp>
        <p:nvSpPr>
          <p:cNvPr id="1435651" name="Rectangle 3" descr="Rectangle: Click to edit Master text styles&#10;Second level&#10;Third level&#10;Fourth level&#10;Fifth level"/>
          <p:cNvSpPr>
            <a:spLocks noGrp="1" noChangeArrowheads="1"/>
          </p:cNvSpPr>
          <p:nvPr>
            <p:ph type="body" idx="1"/>
          </p:nvPr>
        </p:nvSpPr>
        <p:spPr>
          <a:xfrm>
            <a:off x="1771650" y="1028700"/>
            <a:ext cx="6000750" cy="4114800"/>
          </a:xfrm>
        </p:spPr>
        <p:txBody>
          <a:bodyPr/>
          <a:lstStyle/>
          <a:p>
            <a:endParaRPr lang="en-US" u="sng"/>
          </a:p>
          <a:p>
            <a:r>
              <a:rPr lang="en-US" u="sng"/>
              <a:t>Feb. 6, 2007</a:t>
            </a:r>
            <a:r>
              <a:rPr lang="en-US"/>
              <a:t>:</a:t>
            </a:r>
          </a:p>
          <a:p>
            <a:pPr lvl="1"/>
            <a:r>
              <a:rPr lang="en-US"/>
              <a:t>Botnet attack on the 13 Internet DNS root servers</a:t>
            </a:r>
          </a:p>
          <a:p>
            <a:pPr lvl="1"/>
            <a:r>
              <a:rPr lang="en-US"/>
              <a:t>Lasted 2.5 hours</a:t>
            </a:r>
          </a:p>
          <a:p>
            <a:pPr lvl="1"/>
            <a:r>
              <a:rPr lang="en-US"/>
              <a:t>None crashed, but two performed badly:</a:t>
            </a:r>
          </a:p>
          <a:p>
            <a:pPr lvl="2"/>
            <a:r>
              <a:rPr lang="en-US"/>
              <a:t>g-root (DoD),   l-root  (ICANN)</a:t>
            </a:r>
          </a:p>
          <a:p>
            <a:pPr lvl="2"/>
            <a:r>
              <a:rPr lang="en-US"/>
              <a:t>Most other root servers use anycast</a:t>
            </a:r>
          </a:p>
        </p:txBody>
      </p:sp>
    </p:spTree>
    <p:extLst>
      <p:ext uri="{BB962C8B-B14F-4D97-AF65-F5344CB8AC3E}">
        <p14:creationId xmlns:p14="http://schemas.microsoft.com/office/powerpoint/2010/main" val="1801189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3"/>
          <p:cNvSpPr>
            <a:spLocks noGrp="1"/>
          </p:cNvSpPr>
          <p:nvPr>
            <p:ph type="sldNum" sz="quarter" idx="10"/>
          </p:nvPr>
        </p:nvSpPr>
        <p:spPr/>
        <p:txBody>
          <a:bodyPr/>
          <a:lstStyle/>
          <a:p>
            <a:fld id="{122FE2CF-57F7-794E-AA54-F3B24AA56A2D}" type="slidenum">
              <a:rPr lang="en-GB"/>
              <a:pPr/>
              <a:t>22</a:t>
            </a:fld>
            <a:endParaRPr lang="en-GB"/>
          </a:p>
        </p:txBody>
      </p:sp>
      <p:sp>
        <p:nvSpPr>
          <p:cNvPr id="1425410" name="Rectangle 2"/>
          <p:cNvSpPr>
            <a:spLocks noGrp="1" noChangeArrowheads="1"/>
          </p:cNvSpPr>
          <p:nvPr>
            <p:ph type="title"/>
          </p:nvPr>
        </p:nvSpPr>
        <p:spPr/>
        <p:txBody>
          <a:bodyPr>
            <a:normAutofit fontScale="90000"/>
          </a:bodyPr>
          <a:lstStyle/>
          <a:p>
            <a:r>
              <a:rPr lang="en-US" dirty="0"/>
              <a:t>DNS Amplification </a:t>
            </a:r>
            <a:br>
              <a:rPr lang="en-US" dirty="0"/>
            </a:br>
            <a:r>
              <a:rPr lang="en-US" dirty="0"/>
              <a:t>(Common Today)</a:t>
            </a:r>
            <a:endParaRPr lang="en-US" sz="2100" dirty="0"/>
          </a:p>
        </p:txBody>
      </p:sp>
      <p:sp>
        <p:nvSpPr>
          <p:cNvPr id="1425411" name="Rectangle 3" descr="Rectangle: Click to edit Master text styles&#10;Second level&#10;Third level&#10;Fourth level&#10;Fifth level"/>
          <p:cNvSpPr>
            <a:spLocks noGrp="1" noChangeArrowheads="1"/>
          </p:cNvSpPr>
          <p:nvPr>
            <p:ph type="body" idx="1"/>
          </p:nvPr>
        </p:nvSpPr>
        <p:spPr>
          <a:xfrm>
            <a:off x="1543050" y="1200151"/>
            <a:ext cx="5886450" cy="3783806"/>
          </a:xfrm>
        </p:spPr>
        <p:txBody>
          <a:bodyPr/>
          <a:lstStyle/>
          <a:p>
            <a:endParaRPr lang="en-US"/>
          </a:p>
          <a:p>
            <a:endParaRPr lang="en-US"/>
          </a:p>
          <a:p>
            <a:endParaRPr lang="en-US"/>
          </a:p>
          <a:p>
            <a:endParaRPr lang="en-US"/>
          </a:p>
          <a:p>
            <a:endParaRPr lang="en-US"/>
          </a:p>
          <a:p>
            <a:pPr>
              <a:buFont typeface="Wingdings" charset="0"/>
              <a:buNone/>
            </a:pPr>
            <a:endParaRPr lang="en-US" sz="1500"/>
          </a:p>
        </p:txBody>
      </p:sp>
      <p:sp>
        <p:nvSpPr>
          <p:cNvPr id="1425412" name="Text Box 4"/>
          <p:cNvSpPr txBox="1">
            <a:spLocks noChangeArrowheads="1"/>
          </p:cNvSpPr>
          <p:nvPr/>
        </p:nvSpPr>
        <p:spPr bwMode="auto">
          <a:xfrm>
            <a:off x="2077641" y="4171950"/>
            <a:ext cx="5237559"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spAutoFit/>
          </a:bodyPr>
          <a:lstStyle/>
          <a:p>
            <a:pPr eaLnBrk="0" hangingPunct="0">
              <a:spcBef>
                <a:spcPct val="80000"/>
              </a:spcBef>
              <a:buClr>
                <a:schemeClr val="accent2"/>
              </a:buClr>
            </a:pPr>
            <a:r>
              <a:rPr kumimoji="1" lang="en-US" sz="1350"/>
              <a:t>Prevention</a:t>
            </a:r>
            <a:r>
              <a:rPr kumimoji="1" lang="en-US" sz="1350" dirty="0"/>
              <a:t>: reject DNS queries from external addresses</a:t>
            </a:r>
          </a:p>
        </p:txBody>
      </p:sp>
      <p:sp>
        <p:nvSpPr>
          <p:cNvPr id="1425413" name="Rectangle 5"/>
          <p:cNvSpPr>
            <a:spLocks noChangeArrowheads="1"/>
          </p:cNvSpPr>
          <p:nvPr/>
        </p:nvSpPr>
        <p:spPr bwMode="auto">
          <a:xfrm>
            <a:off x="4238626" y="3086100"/>
            <a:ext cx="1117997" cy="62865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gn="ctr" eaLnBrk="0" hangingPunct="0">
              <a:spcBef>
                <a:spcPct val="20000"/>
              </a:spcBef>
              <a:buClr>
                <a:schemeClr val="accent2"/>
              </a:buClr>
            </a:pPr>
            <a:r>
              <a:rPr lang="en-US"/>
              <a:t>DNS</a:t>
            </a:r>
            <a:br>
              <a:rPr lang="en-US"/>
            </a:br>
            <a:r>
              <a:rPr lang="en-US"/>
              <a:t>Server</a:t>
            </a:r>
          </a:p>
        </p:txBody>
      </p:sp>
      <p:pic>
        <p:nvPicPr>
          <p:cNvPr id="1425414" name="Picture 6" descr="j02394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325" y="2743200"/>
            <a:ext cx="571500" cy="481013"/>
          </a:xfrm>
          <a:prstGeom prst="rect">
            <a:avLst/>
          </a:prstGeom>
          <a:noFill/>
          <a:extLst>
            <a:ext uri="{909E8E84-426E-40dd-AFC4-6F175D3DCCD1}">
              <a14:hiddenFill xmlns="" xmlns:a14="http://schemas.microsoft.com/office/drawing/2010/main">
                <a:solidFill>
                  <a:srgbClr val="FFFFFF"/>
                </a:solidFill>
              </a14:hiddenFill>
            </a:ext>
          </a:extLst>
        </p:spPr>
      </p:pic>
      <p:sp>
        <p:nvSpPr>
          <p:cNvPr id="1425415" name="Text Box 7"/>
          <p:cNvSpPr txBox="1">
            <a:spLocks noChangeArrowheads="1"/>
          </p:cNvSpPr>
          <p:nvPr/>
        </p:nvSpPr>
        <p:spPr bwMode="auto">
          <a:xfrm>
            <a:off x="1807640" y="3176588"/>
            <a:ext cx="666209" cy="5078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lgn="ctr" eaLnBrk="0" hangingPunct="0">
              <a:spcBef>
                <a:spcPct val="20000"/>
              </a:spcBef>
              <a:buClr>
                <a:schemeClr val="accent2"/>
              </a:buClr>
            </a:pPr>
            <a:r>
              <a:rPr lang="en-US" sz="1350"/>
              <a:t>DoS</a:t>
            </a:r>
            <a:br>
              <a:rPr lang="en-US" sz="1350"/>
            </a:br>
            <a:r>
              <a:rPr lang="en-US" sz="1350"/>
              <a:t>Source</a:t>
            </a:r>
          </a:p>
        </p:txBody>
      </p:sp>
      <p:pic>
        <p:nvPicPr>
          <p:cNvPr id="1425416" name="Picture 8" descr="j02394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8975" y="2743200"/>
            <a:ext cx="571500" cy="481013"/>
          </a:xfrm>
          <a:prstGeom prst="rect">
            <a:avLst/>
          </a:prstGeom>
          <a:noFill/>
          <a:extLst>
            <a:ext uri="{909E8E84-426E-40dd-AFC4-6F175D3DCCD1}">
              <a14:hiddenFill xmlns="" xmlns:a14="http://schemas.microsoft.com/office/drawing/2010/main">
                <a:solidFill>
                  <a:srgbClr val="FFFFFF"/>
                </a:solidFill>
              </a14:hiddenFill>
            </a:ext>
          </a:extLst>
        </p:spPr>
      </p:pic>
      <p:sp>
        <p:nvSpPr>
          <p:cNvPr id="1425417" name="Text Box 9"/>
          <p:cNvSpPr txBox="1">
            <a:spLocks noChangeArrowheads="1"/>
          </p:cNvSpPr>
          <p:nvPr/>
        </p:nvSpPr>
        <p:spPr bwMode="auto">
          <a:xfrm>
            <a:off x="7030572" y="3176588"/>
            <a:ext cx="621645" cy="5078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lgn="ctr" eaLnBrk="0" hangingPunct="0">
              <a:spcBef>
                <a:spcPct val="20000"/>
              </a:spcBef>
              <a:buClr>
                <a:schemeClr val="accent2"/>
              </a:buClr>
            </a:pPr>
            <a:r>
              <a:rPr lang="en-US" sz="1350"/>
              <a:t>DoS</a:t>
            </a:r>
            <a:br>
              <a:rPr lang="en-US" sz="1350"/>
            </a:br>
            <a:r>
              <a:rPr lang="en-US" sz="1350"/>
              <a:t>Target</a:t>
            </a:r>
          </a:p>
        </p:txBody>
      </p:sp>
      <p:grpSp>
        <p:nvGrpSpPr>
          <p:cNvPr id="1425418" name="Group 10"/>
          <p:cNvGrpSpPr>
            <a:grpSpLocks/>
          </p:cNvGrpSpPr>
          <p:nvPr/>
        </p:nvGrpSpPr>
        <p:grpSpPr bwMode="auto">
          <a:xfrm>
            <a:off x="2409825" y="2343151"/>
            <a:ext cx="1943100" cy="757238"/>
            <a:chOff x="816" y="960"/>
            <a:chExt cx="1632" cy="636"/>
          </a:xfrm>
        </p:grpSpPr>
        <p:sp>
          <p:nvSpPr>
            <p:cNvPr id="1425419" name="Line 11"/>
            <p:cNvSpPr>
              <a:spLocks noChangeShapeType="1"/>
            </p:cNvSpPr>
            <p:nvPr/>
          </p:nvSpPr>
          <p:spPr bwMode="auto">
            <a:xfrm>
              <a:off x="816" y="1344"/>
              <a:ext cx="1632"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p>
              <a:endParaRPr lang="en-US" sz="1350"/>
            </a:p>
          </p:txBody>
        </p:sp>
        <p:sp>
          <p:nvSpPr>
            <p:cNvPr id="1425420" name="Line 12"/>
            <p:cNvSpPr>
              <a:spLocks noChangeShapeType="1"/>
            </p:cNvSpPr>
            <p:nvPr/>
          </p:nvSpPr>
          <p:spPr bwMode="auto">
            <a:xfrm>
              <a:off x="2448" y="1344"/>
              <a:ext cx="0" cy="24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p>
              <a:endParaRPr lang="en-US" sz="1350"/>
            </a:p>
          </p:txBody>
        </p:sp>
        <p:sp>
          <p:nvSpPr>
            <p:cNvPr id="1425421" name="Text Box 13"/>
            <p:cNvSpPr txBox="1">
              <a:spLocks noChangeArrowheads="1"/>
            </p:cNvSpPr>
            <p:nvPr/>
          </p:nvSpPr>
          <p:spPr bwMode="auto">
            <a:xfrm>
              <a:off x="1003" y="960"/>
              <a:ext cx="1170" cy="6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hlink"/>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eaLnBrk="0" hangingPunct="0">
                <a:spcBef>
                  <a:spcPct val="20000"/>
                </a:spcBef>
                <a:buClr>
                  <a:schemeClr val="accent2"/>
                </a:buClr>
              </a:pPr>
              <a:r>
                <a:rPr lang="en-US" sz="1350"/>
                <a:t>DNS Query</a:t>
              </a:r>
              <a:br>
                <a:rPr lang="en-US" sz="1350"/>
              </a:br>
              <a:r>
                <a:rPr lang="en-US" sz="1350"/>
                <a:t>SrcIP:  Dos Target</a:t>
              </a:r>
            </a:p>
            <a:p>
              <a:pPr eaLnBrk="0" hangingPunct="0">
                <a:spcBef>
                  <a:spcPct val="20000"/>
                </a:spcBef>
                <a:buClr>
                  <a:schemeClr val="accent2"/>
                </a:buClr>
              </a:pPr>
              <a:r>
                <a:rPr lang="en-US" sz="1350"/>
                <a:t>    (60 bytes)</a:t>
              </a:r>
            </a:p>
          </p:txBody>
        </p:sp>
      </p:grpSp>
      <p:grpSp>
        <p:nvGrpSpPr>
          <p:cNvPr id="1425422" name="Group 14"/>
          <p:cNvGrpSpPr>
            <a:grpSpLocks/>
          </p:cNvGrpSpPr>
          <p:nvPr/>
        </p:nvGrpSpPr>
        <p:grpSpPr bwMode="auto">
          <a:xfrm>
            <a:off x="5153025" y="2343149"/>
            <a:ext cx="2057400" cy="802481"/>
            <a:chOff x="3120" y="960"/>
            <a:chExt cx="1728" cy="674"/>
          </a:xfrm>
        </p:grpSpPr>
        <p:sp>
          <p:nvSpPr>
            <p:cNvPr id="1425423" name="Line 15"/>
            <p:cNvSpPr>
              <a:spLocks noChangeShapeType="1"/>
            </p:cNvSpPr>
            <p:nvPr/>
          </p:nvSpPr>
          <p:spPr bwMode="auto">
            <a:xfrm flipV="1">
              <a:off x="3120" y="1344"/>
              <a:ext cx="0" cy="24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p>
              <a:endParaRPr lang="en-US" sz="1350"/>
            </a:p>
          </p:txBody>
        </p:sp>
        <p:sp>
          <p:nvSpPr>
            <p:cNvPr id="1425424" name="Line 16"/>
            <p:cNvSpPr>
              <a:spLocks noChangeShapeType="1"/>
            </p:cNvSpPr>
            <p:nvPr/>
          </p:nvSpPr>
          <p:spPr bwMode="auto">
            <a:xfrm>
              <a:off x="3120" y="1344"/>
              <a:ext cx="1728" cy="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nchor="ctr"/>
            <a:lstStyle/>
            <a:p>
              <a:endParaRPr lang="en-US" sz="1350"/>
            </a:p>
          </p:txBody>
        </p:sp>
        <p:sp>
          <p:nvSpPr>
            <p:cNvPr id="1425425" name="Text Box 17"/>
            <p:cNvSpPr txBox="1">
              <a:spLocks noChangeArrowheads="1"/>
            </p:cNvSpPr>
            <p:nvPr/>
          </p:nvSpPr>
          <p:spPr bwMode="auto">
            <a:xfrm>
              <a:off x="3497" y="960"/>
              <a:ext cx="1018" cy="6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chemeClr val="hlink"/>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spAutoFit/>
            </a:bodyPr>
            <a:lstStyle/>
            <a:p>
              <a:pPr algn="ctr" eaLnBrk="0" hangingPunct="0">
                <a:spcBef>
                  <a:spcPct val="20000"/>
                </a:spcBef>
                <a:buClr>
                  <a:schemeClr val="accent2"/>
                </a:buClr>
              </a:pPr>
              <a:endParaRPr lang="en-US" sz="1350"/>
            </a:p>
            <a:p>
              <a:pPr algn="ctr" eaLnBrk="0" hangingPunct="0">
                <a:lnSpc>
                  <a:spcPct val="80000"/>
                </a:lnSpc>
                <a:buClr>
                  <a:schemeClr val="accent2"/>
                </a:buClr>
              </a:pPr>
              <a:r>
                <a:rPr lang="en-US" sz="1350"/>
                <a:t>EDNS Reponse</a:t>
              </a:r>
            </a:p>
            <a:p>
              <a:pPr algn="ctr" eaLnBrk="0" hangingPunct="0">
                <a:lnSpc>
                  <a:spcPct val="80000"/>
                </a:lnSpc>
                <a:buClr>
                  <a:schemeClr val="accent2"/>
                </a:buClr>
              </a:pPr>
              <a:endParaRPr lang="en-US" sz="1350"/>
            </a:p>
            <a:p>
              <a:pPr algn="ctr" eaLnBrk="0" hangingPunct="0">
                <a:lnSpc>
                  <a:spcPct val="80000"/>
                </a:lnSpc>
                <a:buClr>
                  <a:schemeClr val="accent2"/>
                </a:buClr>
              </a:pPr>
              <a:r>
                <a:rPr lang="en-US" sz="1350"/>
                <a:t>(3000 bytes)</a:t>
              </a:r>
            </a:p>
          </p:txBody>
        </p:sp>
      </p:grpSp>
      <p:sp>
        <p:nvSpPr>
          <p:cNvPr id="1425426" name="Text Box 18"/>
          <p:cNvSpPr txBox="1">
            <a:spLocks noChangeArrowheads="1"/>
          </p:cNvSpPr>
          <p:nvPr/>
        </p:nvSpPr>
        <p:spPr bwMode="auto">
          <a:xfrm>
            <a:off x="2000251" y="1512094"/>
            <a:ext cx="4767395"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type="none" w="lg"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DNS Amplification attack:     ( </a:t>
            </a:r>
            <a:r>
              <a:rPr lang="en-US">
                <a:sym typeface="Symbol" charset="0"/>
              </a:rPr>
              <a:t>40  amplification )</a:t>
            </a:r>
          </a:p>
        </p:txBody>
      </p:sp>
    </p:spTree>
    <p:extLst>
      <p:ext uri="{BB962C8B-B14F-4D97-AF65-F5344CB8AC3E}">
        <p14:creationId xmlns:p14="http://schemas.microsoft.com/office/powerpoint/2010/main" val="9330085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254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2542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25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5412"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Slide Number Placeholder 3"/>
          <p:cNvSpPr>
            <a:spLocks noGrp="1"/>
          </p:cNvSpPr>
          <p:nvPr>
            <p:ph type="sldNum" sz="quarter" idx="10"/>
          </p:nvPr>
        </p:nvSpPr>
        <p:spPr/>
        <p:txBody>
          <a:bodyPr/>
          <a:lstStyle/>
          <a:p>
            <a:fld id="{3D1EE6E3-9BA7-C84B-925C-642F0EAC6F2B}" type="slidenum">
              <a:rPr lang="en-GB"/>
              <a:pPr/>
              <a:t>23</a:t>
            </a:fld>
            <a:endParaRPr lang="en-GB"/>
          </a:p>
        </p:txBody>
      </p:sp>
      <p:sp>
        <p:nvSpPr>
          <p:cNvPr id="1336341" name="Rectangle 21"/>
          <p:cNvSpPr>
            <a:spLocks noChangeArrowheads="1"/>
          </p:cNvSpPr>
          <p:nvPr/>
        </p:nvSpPr>
        <p:spPr bwMode="auto">
          <a:xfrm>
            <a:off x="1143000" y="857250"/>
            <a:ext cx="1943100" cy="285750"/>
          </a:xfrm>
          <a:prstGeom prst="rect">
            <a:avLst/>
          </a:prstGeom>
          <a:solidFill>
            <a:schemeClr val="bg1"/>
          </a:solidFill>
          <a:ln>
            <a:noFill/>
          </a:ln>
          <a:effectLst/>
          <a:extLst>
            <a:ext uri="{91240B29-F687-4f45-9708-019B960494DF}">
              <a14:hiddenLine xmlns="" xmlns:a14="http://schemas.microsoft.com/office/drawing/2010/main" w="12700">
                <a:solidFill>
                  <a:schemeClr val="tx1"/>
                </a:solidFill>
                <a:miter lim="800000"/>
                <a:headEnd/>
                <a:tailEnd type="none" w="lg"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1350"/>
          </a:p>
        </p:txBody>
      </p:sp>
      <p:sp>
        <p:nvSpPr>
          <p:cNvPr id="1336322" name="Rectangle 2"/>
          <p:cNvSpPr>
            <a:spLocks noGrp="1" noChangeArrowheads="1"/>
          </p:cNvSpPr>
          <p:nvPr>
            <p:ph type="title"/>
          </p:nvPr>
        </p:nvSpPr>
        <p:spPr>
          <a:xfrm>
            <a:off x="1600200" y="114300"/>
            <a:ext cx="5829300" cy="628650"/>
          </a:xfrm>
        </p:spPr>
        <p:txBody>
          <a:bodyPr/>
          <a:lstStyle/>
          <a:p>
            <a:r>
              <a:rPr lang="en-US" dirty="0" err="1"/>
              <a:t>DoS</a:t>
            </a:r>
            <a:r>
              <a:rPr lang="en-US" dirty="0"/>
              <a:t> of SSL/TLS</a:t>
            </a:r>
          </a:p>
        </p:txBody>
      </p:sp>
      <p:sp>
        <p:nvSpPr>
          <p:cNvPr id="1336323" name="Rectangle 3" descr="Rectangle: Click to edit Master text styles&#10;Second level&#10;Third level&#10;Fourth level&#10;Fifth level"/>
          <p:cNvSpPr>
            <a:spLocks noGrp="1" noChangeArrowheads="1"/>
          </p:cNvSpPr>
          <p:nvPr>
            <p:ph type="body" idx="1"/>
          </p:nvPr>
        </p:nvSpPr>
        <p:spPr>
          <a:xfrm>
            <a:off x="1771650" y="971550"/>
            <a:ext cx="6000750" cy="4171950"/>
          </a:xfrm>
        </p:spPr>
        <p:txBody>
          <a:bodyPr>
            <a:normAutofit fontScale="92500" lnSpcReduction="10000"/>
          </a:bodyPr>
          <a:lstStyle/>
          <a:p>
            <a:r>
              <a:rPr lang="en-US" dirty="0"/>
              <a:t>SSL/TLS handshake   </a:t>
            </a:r>
            <a:r>
              <a:rPr lang="en-US" sz="1500" dirty="0"/>
              <a:t>[SD</a:t>
            </a:r>
            <a:r>
              <a:rPr lang="ja-JP" altLang="en-US" sz="1500" dirty="0">
                <a:latin typeface="Arial"/>
              </a:rPr>
              <a:t>’</a:t>
            </a:r>
            <a:r>
              <a:rPr lang="en-US" sz="1500" dirty="0"/>
              <a:t>03]</a:t>
            </a:r>
          </a:p>
          <a:p>
            <a:endParaRPr lang="en-US" sz="1500" dirty="0"/>
          </a:p>
          <a:p>
            <a:endParaRPr lang="en-US" sz="1500" dirty="0"/>
          </a:p>
          <a:p>
            <a:endParaRPr lang="en-US" sz="1500" dirty="0"/>
          </a:p>
          <a:p>
            <a:endParaRPr lang="en-US" sz="1500" dirty="0"/>
          </a:p>
          <a:p>
            <a:endParaRPr lang="en-US" sz="1500" dirty="0"/>
          </a:p>
          <a:p>
            <a:endParaRPr lang="en-US" sz="1500" dirty="0"/>
          </a:p>
          <a:p>
            <a:pPr lvl="1">
              <a:spcBef>
                <a:spcPct val="120000"/>
              </a:spcBef>
            </a:pPr>
            <a:r>
              <a:rPr lang="en-US" dirty="0"/>
              <a:t>RSA-encrypt speed   </a:t>
            </a:r>
            <a:r>
              <a:rPr lang="en-US" dirty="0">
                <a:sym typeface="Symbol" charset="0"/>
              </a:rPr>
              <a:t>   10 RSA-decrypt speed</a:t>
            </a:r>
          </a:p>
          <a:p>
            <a:pPr lvl="1">
              <a:buFont typeface="Wingdings" charset="0"/>
              <a:buNone/>
            </a:pPr>
            <a:r>
              <a:rPr lang="en-US" dirty="0">
                <a:sym typeface="Symbol" charset="0"/>
              </a:rPr>
              <a:t>  Single machine can bring down ten web servers</a:t>
            </a:r>
          </a:p>
          <a:p>
            <a:pPr>
              <a:spcBef>
                <a:spcPct val="80000"/>
              </a:spcBef>
            </a:pPr>
            <a:r>
              <a:rPr lang="en-US" dirty="0">
                <a:sym typeface="Symbol" charset="0"/>
              </a:rPr>
              <a:t>Similar problem with application </a:t>
            </a:r>
            <a:r>
              <a:rPr lang="en-US" dirty="0" err="1">
                <a:sym typeface="Symbol" charset="0"/>
              </a:rPr>
              <a:t>DoS</a:t>
            </a:r>
            <a:r>
              <a:rPr lang="en-US" dirty="0">
                <a:sym typeface="Symbol" charset="0"/>
              </a:rPr>
              <a:t>:</a:t>
            </a:r>
          </a:p>
          <a:p>
            <a:pPr lvl="1"/>
            <a:r>
              <a:rPr lang="en-US" dirty="0">
                <a:sym typeface="Symbol" charset="0"/>
              </a:rPr>
              <a:t>Send HTTP request for some large PDF file</a:t>
            </a:r>
          </a:p>
          <a:p>
            <a:pPr lvl="1">
              <a:buFont typeface="Wingdings" charset="0"/>
              <a:buNone/>
            </a:pPr>
            <a:r>
              <a:rPr lang="en-US" dirty="0">
                <a:sym typeface="Symbol" charset="0"/>
              </a:rPr>
              <a:t>  Easy work for client,   hard work for server.</a:t>
            </a:r>
          </a:p>
        </p:txBody>
      </p:sp>
      <p:pic>
        <p:nvPicPr>
          <p:cNvPr id="1336325" name="Picture 5" descr="j02394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650" y="1657350"/>
            <a:ext cx="685800" cy="577454"/>
          </a:xfrm>
          <a:prstGeom prst="rect">
            <a:avLst/>
          </a:prstGeom>
          <a:noFill/>
          <a:extLst>
            <a:ext uri="{909E8E84-426E-40dd-AFC4-6F175D3DCCD1}">
              <a14:hiddenFill xmlns="" xmlns:a14="http://schemas.microsoft.com/office/drawing/2010/main">
                <a:solidFill>
                  <a:srgbClr val="FFFFFF"/>
                </a:solidFill>
              </a14:hiddenFill>
            </a:ext>
          </a:extLst>
        </p:spPr>
      </p:pic>
      <p:sp>
        <p:nvSpPr>
          <p:cNvPr id="1336330" name="Rectangle 10"/>
          <p:cNvSpPr>
            <a:spLocks noChangeArrowheads="1"/>
          </p:cNvSpPr>
          <p:nvPr/>
        </p:nvSpPr>
        <p:spPr bwMode="auto">
          <a:xfrm>
            <a:off x="6743700" y="1543050"/>
            <a:ext cx="800100" cy="1200150"/>
          </a:xfrm>
          <a:prstGeom prst="rect">
            <a:avLst/>
          </a:prstGeom>
          <a:solidFill>
            <a:schemeClr val="accent1"/>
          </a:solidFill>
          <a:ln w="12700">
            <a:solidFill>
              <a:schemeClr val="tx1"/>
            </a:solidFill>
            <a:miter lim="800000"/>
            <a:headEnd/>
            <a:tailEnd type="none" w="lg"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350"/>
              <a:t>Web</a:t>
            </a:r>
          </a:p>
          <a:p>
            <a:pPr algn="ctr"/>
            <a:r>
              <a:rPr lang="en-US" sz="1350"/>
              <a:t>Server</a:t>
            </a:r>
          </a:p>
        </p:txBody>
      </p:sp>
      <p:grpSp>
        <p:nvGrpSpPr>
          <p:cNvPr id="1336340" name="Group 20"/>
          <p:cNvGrpSpPr>
            <a:grpSpLocks/>
          </p:cNvGrpSpPr>
          <p:nvPr/>
        </p:nvGrpSpPr>
        <p:grpSpPr bwMode="auto">
          <a:xfrm>
            <a:off x="2628900" y="1428750"/>
            <a:ext cx="3943350" cy="300037"/>
            <a:chOff x="1152" y="1382"/>
            <a:chExt cx="3312" cy="252"/>
          </a:xfrm>
        </p:grpSpPr>
        <p:sp>
          <p:nvSpPr>
            <p:cNvPr id="1336331" name="Line 11"/>
            <p:cNvSpPr>
              <a:spLocks noChangeShapeType="1"/>
            </p:cNvSpPr>
            <p:nvPr/>
          </p:nvSpPr>
          <p:spPr bwMode="auto">
            <a:xfrm>
              <a:off x="1152" y="1632"/>
              <a:ext cx="3312" cy="0"/>
            </a:xfrm>
            <a:prstGeom prst="line">
              <a:avLst/>
            </a:prstGeom>
            <a:noFill/>
            <a:ln w="12700">
              <a:solidFill>
                <a:schemeClr val="tx1"/>
              </a:solidFill>
              <a:round/>
              <a:headEnd/>
              <a:tailEnd type="triangle"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p>
          </p:txBody>
        </p:sp>
        <p:sp>
          <p:nvSpPr>
            <p:cNvPr id="1336332" name="Text Box 12"/>
            <p:cNvSpPr txBox="1">
              <a:spLocks noChangeArrowheads="1"/>
            </p:cNvSpPr>
            <p:nvPr/>
          </p:nvSpPr>
          <p:spPr bwMode="auto">
            <a:xfrm>
              <a:off x="2252" y="1382"/>
              <a:ext cx="836"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type="none" w="lg"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350"/>
                <a:t>Client Hello</a:t>
              </a:r>
            </a:p>
          </p:txBody>
        </p:sp>
      </p:grpSp>
      <p:grpSp>
        <p:nvGrpSpPr>
          <p:cNvPr id="1336339" name="Group 19"/>
          <p:cNvGrpSpPr>
            <a:grpSpLocks/>
          </p:cNvGrpSpPr>
          <p:nvPr/>
        </p:nvGrpSpPr>
        <p:grpSpPr bwMode="auto">
          <a:xfrm>
            <a:off x="2628900" y="1854995"/>
            <a:ext cx="3943350" cy="300038"/>
            <a:chOff x="1152" y="1670"/>
            <a:chExt cx="3312" cy="252"/>
          </a:xfrm>
        </p:grpSpPr>
        <p:sp>
          <p:nvSpPr>
            <p:cNvPr id="1336333" name="Line 13"/>
            <p:cNvSpPr>
              <a:spLocks noChangeShapeType="1"/>
            </p:cNvSpPr>
            <p:nvPr/>
          </p:nvSpPr>
          <p:spPr bwMode="auto">
            <a:xfrm flipH="1">
              <a:off x="1152" y="1892"/>
              <a:ext cx="3312" cy="0"/>
            </a:xfrm>
            <a:prstGeom prst="line">
              <a:avLst/>
            </a:prstGeom>
            <a:noFill/>
            <a:ln w="12700">
              <a:solidFill>
                <a:schemeClr val="tx1"/>
              </a:solidFill>
              <a:round/>
              <a:headEnd/>
              <a:tailEnd type="triangle"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p>
          </p:txBody>
        </p:sp>
        <p:sp>
          <p:nvSpPr>
            <p:cNvPr id="1336334" name="Text Box 14"/>
            <p:cNvSpPr txBox="1">
              <a:spLocks noChangeArrowheads="1"/>
            </p:cNvSpPr>
            <p:nvPr/>
          </p:nvSpPr>
          <p:spPr bwMode="auto">
            <a:xfrm>
              <a:off x="2256" y="1670"/>
              <a:ext cx="1503"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type="none" w="lg"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350"/>
                <a:t>Server Hello  (pub-key)</a:t>
              </a:r>
            </a:p>
          </p:txBody>
        </p:sp>
      </p:grpSp>
      <p:sp>
        <p:nvSpPr>
          <p:cNvPr id="1336335" name="Line 15"/>
          <p:cNvSpPr>
            <a:spLocks noChangeShapeType="1"/>
          </p:cNvSpPr>
          <p:nvPr/>
        </p:nvSpPr>
        <p:spPr bwMode="auto">
          <a:xfrm>
            <a:off x="2686050" y="2514600"/>
            <a:ext cx="3943350" cy="0"/>
          </a:xfrm>
          <a:prstGeom prst="line">
            <a:avLst/>
          </a:prstGeom>
          <a:noFill/>
          <a:ln w="12700">
            <a:solidFill>
              <a:schemeClr val="tx1"/>
            </a:solidFill>
            <a:round/>
            <a:headEnd/>
            <a:tailEnd type="triangle" w="lg"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endParaRPr lang="en-US" sz="1350"/>
          </a:p>
        </p:txBody>
      </p:sp>
      <p:sp>
        <p:nvSpPr>
          <p:cNvPr id="1336336" name="Text Box 16"/>
          <p:cNvSpPr txBox="1">
            <a:spLocks noChangeArrowheads="1"/>
          </p:cNvSpPr>
          <p:nvPr/>
        </p:nvSpPr>
        <p:spPr bwMode="auto">
          <a:xfrm>
            <a:off x="3714750" y="2274094"/>
            <a:ext cx="1567865"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type="none" w="lg"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350"/>
              <a:t>Client key exchange</a:t>
            </a:r>
          </a:p>
        </p:txBody>
      </p:sp>
      <p:sp>
        <p:nvSpPr>
          <p:cNvPr id="1336337" name="Text Box 17"/>
          <p:cNvSpPr txBox="1">
            <a:spLocks noChangeArrowheads="1"/>
          </p:cNvSpPr>
          <p:nvPr/>
        </p:nvSpPr>
        <p:spPr bwMode="auto">
          <a:xfrm>
            <a:off x="2052323" y="2343151"/>
            <a:ext cx="723340" cy="5078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type="none" w="lg"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1350"/>
              <a:t>RSA</a:t>
            </a:r>
          </a:p>
          <a:p>
            <a:pPr algn="ctr"/>
            <a:r>
              <a:rPr lang="en-US" sz="1350"/>
              <a:t>Encrypt</a:t>
            </a:r>
          </a:p>
        </p:txBody>
      </p:sp>
      <p:sp>
        <p:nvSpPr>
          <p:cNvPr id="1336338" name="Text Box 18"/>
          <p:cNvSpPr txBox="1">
            <a:spLocks noChangeArrowheads="1"/>
          </p:cNvSpPr>
          <p:nvPr/>
        </p:nvSpPr>
        <p:spPr bwMode="auto">
          <a:xfrm>
            <a:off x="6159107" y="2571751"/>
            <a:ext cx="739370" cy="507831"/>
          </a:xfrm>
          <a:prstGeom prst="rect">
            <a:avLst/>
          </a:prstGeom>
          <a:solidFill>
            <a:schemeClr val="accent2"/>
          </a:solidFill>
          <a:ln>
            <a:noFill/>
          </a:ln>
          <a:effectLst/>
        </p:spPr>
        <p:txBody>
          <a:bodyPr wrap="none">
            <a:spAutoFit/>
          </a:bodyPr>
          <a:lstStyle/>
          <a:p>
            <a:pPr algn="ctr"/>
            <a:r>
              <a:rPr lang="en-US" sz="1350" dirty="0"/>
              <a:t>RSA</a:t>
            </a:r>
          </a:p>
          <a:p>
            <a:pPr algn="ctr"/>
            <a:r>
              <a:rPr lang="en-US" sz="1350" dirty="0"/>
              <a:t>Decrypt</a:t>
            </a:r>
          </a:p>
        </p:txBody>
      </p:sp>
    </p:spTree>
    <p:extLst>
      <p:ext uri="{BB962C8B-B14F-4D97-AF65-F5344CB8AC3E}">
        <p14:creationId xmlns:p14="http://schemas.microsoft.com/office/powerpoint/2010/main" val="70208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632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6323">
                                            <p:txEl>
                                              <p:pRg st="8" end="8"/>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33632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632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6323">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6323">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632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6ECC-3DD1-094D-9045-995FC3855C5E}"/>
              </a:ext>
            </a:extLst>
          </p:cNvPr>
          <p:cNvSpPr>
            <a:spLocks noGrp="1"/>
          </p:cNvSpPr>
          <p:nvPr>
            <p:ph type="title"/>
          </p:nvPr>
        </p:nvSpPr>
        <p:spPr>
          <a:xfrm>
            <a:off x="513041" y="1378644"/>
            <a:ext cx="8229600" cy="857250"/>
          </a:xfrm>
        </p:spPr>
        <p:txBody>
          <a:bodyPr/>
          <a:lstStyle/>
          <a:p>
            <a:r>
              <a:rPr lang="en-US" dirty="0"/>
              <a:t>Defenses</a:t>
            </a:r>
          </a:p>
        </p:txBody>
      </p:sp>
    </p:spTree>
    <p:extLst>
      <p:ext uri="{BB962C8B-B14F-4D97-AF65-F5344CB8AC3E}">
        <p14:creationId xmlns:p14="http://schemas.microsoft.com/office/powerpoint/2010/main" val="3604053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Mirai</a:t>
            </a:r>
            <a:r>
              <a:rPr lang="en-US" dirty="0"/>
              <a:t> </a:t>
            </a:r>
            <a:r>
              <a:rPr lang="en-US" dirty="0" err="1"/>
              <a:t>DDoS</a:t>
            </a:r>
            <a:r>
              <a:rPr lang="en-US" dirty="0"/>
              <a:t>: Defenses</a:t>
            </a:r>
          </a:p>
        </p:txBody>
      </p:sp>
      <p:sp>
        <p:nvSpPr>
          <p:cNvPr id="3" name="Content Placeholder 2"/>
          <p:cNvSpPr>
            <a:spLocks noGrp="1"/>
          </p:cNvSpPr>
          <p:nvPr>
            <p:ph idx="1"/>
          </p:nvPr>
        </p:nvSpPr>
        <p:spPr/>
        <p:txBody>
          <a:bodyPr/>
          <a:lstStyle/>
          <a:p>
            <a:r>
              <a:rPr lang="en-US" dirty="0"/>
              <a:t>Traffic shaping</a:t>
            </a:r>
          </a:p>
          <a:p>
            <a:endParaRPr lang="en-US" dirty="0"/>
          </a:p>
          <a:p>
            <a:r>
              <a:rPr lang="en-US" dirty="0"/>
              <a:t>Rebalancing traffic across load-balanced services</a:t>
            </a:r>
          </a:p>
          <a:p>
            <a:endParaRPr lang="en-US" dirty="0"/>
          </a:p>
          <a:p>
            <a:r>
              <a:rPr lang="en-US" dirty="0"/>
              <a:t>Third-party scrubbing services</a:t>
            </a:r>
          </a:p>
        </p:txBody>
      </p:sp>
    </p:spTree>
    <p:extLst>
      <p:ext uri="{BB962C8B-B14F-4D97-AF65-F5344CB8AC3E}">
        <p14:creationId xmlns:p14="http://schemas.microsoft.com/office/powerpoint/2010/main" val="4005196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pPr>
              <a:defRPr/>
            </a:pPr>
            <a:fld id="{BDCA0431-4E8A-0C49-A8D2-B60668B6D6A8}" type="slidenum">
              <a:rPr lang="en-US"/>
              <a:pPr>
                <a:defRPr/>
              </a:pPr>
              <a:t>26</a:t>
            </a:fld>
            <a:endParaRPr lang="en-US"/>
          </a:p>
        </p:txBody>
      </p:sp>
      <p:sp>
        <p:nvSpPr>
          <p:cNvPr id="19458" name="Rectangle 2"/>
          <p:cNvSpPr>
            <a:spLocks noGrp="1" noChangeArrowheads="1"/>
          </p:cNvSpPr>
          <p:nvPr>
            <p:ph type="title"/>
          </p:nvPr>
        </p:nvSpPr>
        <p:spPr/>
        <p:txBody>
          <a:bodyPr/>
          <a:lstStyle/>
          <a:p>
            <a:pPr eaLnBrk="1" hangingPunct="1">
              <a:defRPr/>
            </a:pPr>
            <a:r>
              <a:rPr lang="en-US" dirty="0">
                <a:cs typeface="+mj-cs"/>
              </a:rPr>
              <a:t>Defense: Ingress Filtering</a:t>
            </a:r>
          </a:p>
        </p:txBody>
      </p:sp>
      <p:sp>
        <p:nvSpPr>
          <p:cNvPr id="19459" name="Rectangle 3"/>
          <p:cNvSpPr>
            <a:spLocks noGrp="1" noChangeArrowheads="1"/>
          </p:cNvSpPr>
          <p:nvPr>
            <p:ph type="body" idx="1"/>
          </p:nvPr>
        </p:nvSpPr>
        <p:spPr>
          <a:xfrm>
            <a:off x="1485900" y="3543300"/>
            <a:ext cx="6172200" cy="1428750"/>
          </a:xfrm>
        </p:spPr>
        <p:txBody>
          <a:bodyPr>
            <a:normAutofit fontScale="92500" lnSpcReduction="10000"/>
          </a:bodyPr>
          <a:lstStyle/>
          <a:p>
            <a:pPr eaLnBrk="1" hangingPunct="1">
              <a:lnSpc>
                <a:spcPct val="90000"/>
              </a:lnSpc>
              <a:defRPr/>
            </a:pPr>
            <a:r>
              <a:rPr lang="en-US" b="1">
                <a:solidFill>
                  <a:srgbClr val="FF0000"/>
                </a:solidFill>
                <a:cs typeface="+mn-cs"/>
              </a:rPr>
              <a:t>RFC 2827:</a:t>
            </a:r>
            <a:r>
              <a:rPr lang="en-US">
                <a:cs typeface="+mn-cs"/>
              </a:rPr>
              <a:t> Routers install filters to drop packets from networks that are not downstream</a:t>
            </a:r>
          </a:p>
          <a:p>
            <a:pPr eaLnBrk="1" hangingPunct="1">
              <a:lnSpc>
                <a:spcPct val="90000"/>
              </a:lnSpc>
              <a:defRPr/>
            </a:pPr>
            <a:r>
              <a:rPr lang="en-US">
                <a:cs typeface="+mn-cs"/>
              </a:rPr>
              <a:t>Feasible at edges</a:t>
            </a:r>
          </a:p>
          <a:p>
            <a:pPr eaLnBrk="1" hangingPunct="1">
              <a:lnSpc>
                <a:spcPct val="90000"/>
              </a:lnSpc>
              <a:defRPr/>
            </a:pPr>
            <a:r>
              <a:rPr lang="en-US">
                <a:cs typeface="+mn-cs"/>
              </a:rPr>
              <a:t>Difficult to configure closer to network </a:t>
            </a:r>
            <a:r>
              <a:rPr lang="ja-JP" altLang="en-US">
                <a:latin typeface="Arial"/>
                <a:cs typeface="+mn-cs"/>
              </a:rPr>
              <a:t>“</a:t>
            </a:r>
            <a:r>
              <a:rPr lang="en-US">
                <a:cs typeface="+mn-cs"/>
              </a:rPr>
              <a:t>core</a:t>
            </a:r>
            <a:r>
              <a:rPr lang="ja-JP" altLang="en-US">
                <a:latin typeface="Arial"/>
                <a:cs typeface="+mn-cs"/>
              </a:rPr>
              <a:t>”</a:t>
            </a:r>
            <a:endParaRPr lang="en-US">
              <a:cs typeface="+mn-cs"/>
            </a:endParaRPr>
          </a:p>
        </p:txBody>
      </p:sp>
      <p:sp>
        <p:nvSpPr>
          <p:cNvPr id="19460" name="Cloud"/>
          <p:cNvSpPr>
            <a:spLocks noChangeAspect="1" noEditPoints="1" noChangeArrowheads="1"/>
          </p:cNvSpPr>
          <p:nvPr/>
        </p:nvSpPr>
        <p:spPr bwMode="auto">
          <a:xfrm>
            <a:off x="2228850" y="1845469"/>
            <a:ext cx="1485900" cy="840581"/>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defRPr/>
            </a:pPr>
            <a:endParaRPr lang="en-US" sz="1350"/>
          </a:p>
        </p:txBody>
      </p:sp>
      <p:sp>
        <p:nvSpPr>
          <p:cNvPr id="19461" name="Text Box 5"/>
          <p:cNvSpPr txBox="1">
            <a:spLocks noChangeArrowheads="1"/>
          </p:cNvSpPr>
          <p:nvPr/>
        </p:nvSpPr>
        <p:spPr bwMode="auto">
          <a:xfrm>
            <a:off x="1257300" y="1714500"/>
            <a:ext cx="1428750"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350" b="1"/>
              <a:t>204.69.207.0/24 </a:t>
            </a:r>
          </a:p>
        </p:txBody>
      </p:sp>
      <p:sp>
        <p:nvSpPr>
          <p:cNvPr id="19462" name="Oval 6"/>
          <p:cNvSpPr>
            <a:spLocks noChangeArrowheads="1"/>
          </p:cNvSpPr>
          <p:nvPr/>
        </p:nvSpPr>
        <p:spPr bwMode="auto">
          <a:xfrm>
            <a:off x="3486150" y="2114550"/>
            <a:ext cx="285750" cy="285750"/>
          </a:xfrm>
          <a:prstGeom prst="ellipse">
            <a:avLst/>
          </a:prstGeom>
          <a:solidFill>
            <a:srgbClr val="F7FBA3"/>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50"/>
          </a:p>
        </p:txBody>
      </p:sp>
      <p:grpSp>
        <p:nvGrpSpPr>
          <p:cNvPr id="29703" name="Group 7"/>
          <p:cNvGrpSpPr>
            <a:grpSpLocks/>
          </p:cNvGrpSpPr>
          <p:nvPr/>
        </p:nvGrpSpPr>
        <p:grpSpPr bwMode="auto">
          <a:xfrm>
            <a:off x="4857750" y="1828801"/>
            <a:ext cx="1485900" cy="840581"/>
            <a:chOff x="3024" y="1536"/>
            <a:chExt cx="1248" cy="706"/>
          </a:xfrm>
        </p:grpSpPr>
        <p:sp>
          <p:nvSpPr>
            <p:cNvPr id="19464" name="Cloud"/>
            <p:cNvSpPr>
              <a:spLocks noChangeAspect="1" noEditPoints="1" noChangeArrowheads="1"/>
            </p:cNvSpPr>
            <p:nvPr/>
          </p:nvSpPr>
          <p:spPr bwMode="auto">
            <a:xfrm>
              <a:off x="3024" y="1536"/>
              <a:ext cx="1248" cy="70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defRPr/>
              </a:pPr>
              <a:endParaRPr lang="en-US" sz="1350"/>
            </a:p>
          </p:txBody>
        </p:sp>
        <p:sp>
          <p:nvSpPr>
            <p:cNvPr id="19465" name="Oval 9"/>
            <p:cNvSpPr>
              <a:spLocks noChangeArrowheads="1"/>
            </p:cNvSpPr>
            <p:nvPr/>
          </p:nvSpPr>
          <p:spPr bwMode="auto">
            <a:xfrm>
              <a:off x="3024" y="1776"/>
              <a:ext cx="240" cy="240"/>
            </a:xfrm>
            <a:prstGeom prst="ellipse">
              <a:avLst/>
            </a:prstGeom>
            <a:solidFill>
              <a:srgbClr val="F7FBA3"/>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50"/>
            </a:p>
          </p:txBody>
        </p:sp>
      </p:grpSp>
      <p:sp>
        <p:nvSpPr>
          <p:cNvPr id="19466" name="Line 10"/>
          <p:cNvSpPr>
            <a:spLocks noChangeShapeType="1"/>
          </p:cNvSpPr>
          <p:nvPr/>
        </p:nvSpPr>
        <p:spPr bwMode="auto">
          <a:xfrm>
            <a:off x="3829050" y="2228850"/>
            <a:ext cx="97155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350"/>
          </a:p>
        </p:txBody>
      </p:sp>
      <p:sp>
        <p:nvSpPr>
          <p:cNvPr id="19467" name="Cloud"/>
          <p:cNvSpPr>
            <a:spLocks noChangeAspect="1" noEditPoints="1" noChangeArrowheads="1"/>
          </p:cNvSpPr>
          <p:nvPr/>
        </p:nvSpPr>
        <p:spPr bwMode="auto">
          <a:xfrm>
            <a:off x="6286500" y="1257301"/>
            <a:ext cx="1485900" cy="840581"/>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defRPr/>
            </a:pPr>
            <a:endParaRPr lang="en-US" sz="1350"/>
          </a:p>
        </p:txBody>
      </p:sp>
      <p:sp>
        <p:nvSpPr>
          <p:cNvPr id="19468" name="Text Box 12"/>
          <p:cNvSpPr txBox="1">
            <a:spLocks noChangeArrowheads="1"/>
          </p:cNvSpPr>
          <p:nvPr/>
        </p:nvSpPr>
        <p:spPr bwMode="auto">
          <a:xfrm>
            <a:off x="6572250" y="1485900"/>
            <a:ext cx="1143000" cy="3000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350" b="1">
                <a:solidFill>
                  <a:srgbClr val="FF0000"/>
                </a:solidFill>
              </a:rPr>
              <a:t>Internet</a:t>
            </a:r>
          </a:p>
        </p:txBody>
      </p:sp>
      <p:sp>
        <p:nvSpPr>
          <p:cNvPr id="19469" name="Line 13"/>
          <p:cNvSpPr>
            <a:spLocks noChangeShapeType="1"/>
          </p:cNvSpPr>
          <p:nvPr/>
        </p:nvSpPr>
        <p:spPr bwMode="auto">
          <a:xfrm flipV="1">
            <a:off x="6229350" y="1885950"/>
            <a:ext cx="228600" cy="17145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350"/>
          </a:p>
        </p:txBody>
      </p:sp>
      <p:sp>
        <p:nvSpPr>
          <p:cNvPr id="19470" name="Line 14"/>
          <p:cNvSpPr>
            <a:spLocks noChangeShapeType="1"/>
          </p:cNvSpPr>
          <p:nvPr/>
        </p:nvSpPr>
        <p:spPr bwMode="auto">
          <a:xfrm>
            <a:off x="4514850" y="1657350"/>
            <a:ext cx="400050" cy="457200"/>
          </a:xfrm>
          <a:prstGeom prst="line">
            <a:avLst/>
          </a:prstGeom>
          <a:noFill/>
          <a:ln w="9525">
            <a:solidFill>
              <a:schemeClr val="tx1"/>
            </a:solidFill>
            <a:prstDash val="sysDot"/>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350"/>
          </a:p>
        </p:txBody>
      </p:sp>
      <p:sp>
        <p:nvSpPr>
          <p:cNvPr id="19471" name="Text Box 15"/>
          <p:cNvSpPr txBox="1">
            <a:spLocks noChangeArrowheads="1"/>
          </p:cNvSpPr>
          <p:nvPr/>
        </p:nvSpPr>
        <p:spPr bwMode="auto">
          <a:xfrm>
            <a:off x="3543300" y="914401"/>
            <a:ext cx="2343150" cy="715581"/>
          </a:xfrm>
          <a:prstGeom prst="rect">
            <a:avLst/>
          </a:prstGeom>
          <a:solidFill>
            <a:schemeClr val="bg1">
              <a:lumMod val="85000"/>
            </a:schemeClr>
          </a:solidFill>
          <a:ln>
            <a:noFill/>
          </a:ln>
          <a:effectLst/>
        </p:spPr>
        <p:txBody>
          <a:bodyPr>
            <a:spAutoFit/>
          </a:bodyPr>
          <a:lstStyle/>
          <a:p>
            <a:pPr>
              <a:spcBef>
                <a:spcPct val="50000"/>
              </a:spcBef>
              <a:defRPr/>
            </a:pPr>
            <a:r>
              <a:rPr lang="en-US" sz="1350" b="1">
                <a:solidFill>
                  <a:srgbClr val="FF0000"/>
                </a:solidFill>
              </a:rPr>
              <a:t>Drop all packets with source address other than 204.69.207.0/24</a:t>
            </a:r>
          </a:p>
        </p:txBody>
      </p:sp>
    </p:spTree>
    <p:extLst>
      <p:ext uri="{BB962C8B-B14F-4D97-AF65-F5344CB8AC3E}">
        <p14:creationId xmlns:p14="http://schemas.microsoft.com/office/powerpoint/2010/main" val="38283237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7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945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atin typeface="+mn-lt"/>
              </a:rPr>
              <a:t>Preventing Denial of Service</a:t>
            </a:r>
          </a:p>
        </p:txBody>
      </p:sp>
      <p:sp>
        <p:nvSpPr>
          <p:cNvPr id="29699" name="Rectangle 3"/>
          <p:cNvSpPr>
            <a:spLocks noGrp="1" noChangeArrowheads="1"/>
          </p:cNvSpPr>
          <p:nvPr>
            <p:ph type="body" idx="1"/>
          </p:nvPr>
        </p:nvSpPr>
        <p:spPr>
          <a:xfrm>
            <a:off x="1314450" y="1028700"/>
            <a:ext cx="6343650" cy="3771900"/>
          </a:xfrm>
        </p:spPr>
        <p:txBody>
          <a:bodyPr>
            <a:normAutofit fontScale="92500"/>
          </a:bodyPr>
          <a:lstStyle/>
          <a:p>
            <a:r>
              <a:rPr lang="en-US" dirty="0" err="1"/>
              <a:t>DoS</a:t>
            </a:r>
            <a:r>
              <a:rPr lang="en-US" dirty="0"/>
              <a:t> is caused by asymmetric state allocation</a:t>
            </a:r>
          </a:p>
          <a:p>
            <a:pPr lvl="1"/>
            <a:r>
              <a:rPr lang="en-US" dirty="0"/>
              <a:t>If responder opens new state for each connection attempt, attacker can initiate thousands of connections from bogus or forged IP addresses</a:t>
            </a:r>
          </a:p>
          <a:p>
            <a:pPr lvl="1"/>
            <a:endParaRPr lang="en-US" dirty="0"/>
          </a:p>
          <a:p>
            <a:r>
              <a:rPr lang="en-US" dirty="0">
                <a:solidFill>
                  <a:schemeClr val="hlink"/>
                </a:solidFill>
              </a:rPr>
              <a:t>Cookies</a:t>
            </a:r>
            <a:r>
              <a:rPr lang="en-US" dirty="0"/>
              <a:t> ensure that the responder is stateless until initiator produced at least two messages</a:t>
            </a:r>
          </a:p>
          <a:p>
            <a:pPr lvl="1"/>
            <a:r>
              <a:rPr lang="en-US" dirty="0"/>
              <a:t>Responder</a:t>
            </a:r>
            <a:r>
              <a:rPr lang="ja-JP" altLang="en-US" dirty="0"/>
              <a:t>’</a:t>
            </a:r>
            <a:r>
              <a:rPr lang="en-US" dirty="0"/>
              <a:t>s state (IP addresses and ports of the connection) is stored in a cookie and sent to initiator</a:t>
            </a:r>
          </a:p>
          <a:p>
            <a:pPr lvl="1"/>
            <a:r>
              <a:rPr lang="en-US" dirty="0"/>
              <a:t>After initiator responds, cookie is regenerated and compared with the cookie returned by the initiator</a:t>
            </a:r>
          </a:p>
        </p:txBody>
      </p:sp>
    </p:spTree>
    <p:extLst>
      <p:ext uri="{BB962C8B-B14F-4D97-AF65-F5344CB8AC3E}">
        <p14:creationId xmlns:p14="http://schemas.microsoft.com/office/powerpoint/2010/main" val="2035673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80EA6148-F2B5-AD43-BF88-8ED652F19C3D}" type="slidenum">
              <a:rPr lang="en-US"/>
              <a:pPr>
                <a:defRPr/>
              </a:pPr>
              <a:t>28</a:t>
            </a:fld>
            <a:endParaRPr lang="en-US"/>
          </a:p>
        </p:txBody>
      </p:sp>
      <p:sp>
        <p:nvSpPr>
          <p:cNvPr id="25602" name="Rectangle 2"/>
          <p:cNvSpPr>
            <a:spLocks noGrp="1" noChangeArrowheads="1"/>
          </p:cNvSpPr>
          <p:nvPr>
            <p:ph type="title"/>
          </p:nvPr>
        </p:nvSpPr>
        <p:spPr>
          <a:xfrm>
            <a:off x="1369219" y="217885"/>
            <a:ext cx="6574631" cy="859631"/>
          </a:xfrm>
          <a:extLst>
            <a:ext uri="{91240B29-F687-4f45-9708-019B960494DF}">
              <a14:hiddenLine xmlns="" xmlns:a14="http://schemas.microsoft.com/office/drawing/2010/main" w="9525">
                <a:solidFill>
                  <a:srgbClr val="000000"/>
                </a:solidFill>
                <a:miter lim="800000"/>
                <a:headEnd/>
                <a:tailEnd/>
              </a14:hiddenLine>
            </a:ext>
          </a:extLst>
        </p:spPr>
        <p:txBody>
          <a:bodyPr vert="horz" lIns="0" tIns="0" rIns="0" bIns="0" rtlCol="0" anchor="ctr">
            <a:normAutofit/>
          </a:bodyPr>
          <a:lstStyle/>
          <a:p>
            <a:pP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pPr>
            <a:r>
              <a:rPr lang="en-GB" dirty="0" err="1">
                <a:cs typeface="+mj-cs"/>
              </a:rPr>
              <a:t>Defense</a:t>
            </a:r>
            <a:r>
              <a:rPr lang="en-GB" dirty="0">
                <a:cs typeface="+mj-cs"/>
              </a:rPr>
              <a:t>: TCP SYN cookies</a:t>
            </a:r>
          </a:p>
        </p:txBody>
      </p:sp>
      <p:sp>
        <p:nvSpPr>
          <p:cNvPr id="25603" name="Rectangle 3"/>
          <p:cNvSpPr>
            <a:spLocks noGrp="1" noChangeArrowheads="1"/>
          </p:cNvSpPr>
          <p:nvPr>
            <p:ph type="body" idx="1"/>
          </p:nvPr>
        </p:nvSpPr>
        <p:spPr>
          <a:xfrm>
            <a:off x="1485901" y="1200150"/>
            <a:ext cx="6174581" cy="3396854"/>
          </a:xfrm>
          <a:extLst>
            <a:ext uri="{91240B29-F687-4f45-9708-019B960494DF}">
              <a14:hiddenLine xmlns="" xmlns:a14="http://schemas.microsoft.com/office/drawing/2010/main" w="9525">
                <a:solidFill>
                  <a:srgbClr val="000000"/>
                </a:solidFill>
                <a:miter lim="800000"/>
                <a:headEnd/>
                <a:tailEnd/>
              </a14:hiddenLine>
            </a:ext>
          </a:extLst>
        </p:spPr>
        <p:txBody>
          <a:bodyPr vert="horz" lIns="0" tIns="0" rIns="0" bIns="0" rtlCol="0">
            <a:normAutofit/>
          </a:bodyPr>
          <a:lstStyle/>
          <a:p>
            <a:pPr marL="322660" indent="-242888">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cs typeface="+mn-cs"/>
              </a:rPr>
              <a:t>General idea</a:t>
            </a:r>
          </a:p>
          <a:p>
            <a:pPr marL="646510" lvl="1">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Client sends SYN w/ ACK number</a:t>
            </a:r>
          </a:p>
          <a:p>
            <a:pPr marL="646510" lvl="1">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Server responds to Client with SYN-ACK cookie</a:t>
            </a:r>
          </a:p>
          <a:p>
            <a:pPr marL="970360" lvl="2" indent="-161925">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sqn = f(src addr, src port, dest addr, dest port, rand)</a:t>
            </a:r>
          </a:p>
          <a:p>
            <a:pPr marL="970360" lvl="2" indent="-161925">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Server does not save state</a:t>
            </a:r>
          </a:p>
          <a:p>
            <a:pPr marL="646510" lvl="1">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Honest client responds with ACK(sqn)</a:t>
            </a:r>
          </a:p>
          <a:p>
            <a:pPr marL="646510" lvl="1">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Server checks response </a:t>
            </a:r>
          </a:p>
          <a:p>
            <a:pPr marL="646510" lvl="1">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If matches SYN-ACK, establishes connection</a:t>
            </a:r>
          </a:p>
        </p:txBody>
      </p:sp>
    </p:spTree>
    <p:extLst>
      <p:ext uri="{BB962C8B-B14F-4D97-AF65-F5344CB8AC3E}">
        <p14:creationId xmlns:p14="http://schemas.microsoft.com/office/powerpoint/2010/main" val="186316908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pPr>
              <a:defRPr/>
            </a:pPr>
            <a:fld id="{6031C24A-2382-3044-B54F-52848A47299D}" type="slidenum">
              <a:rPr lang="en-US"/>
              <a:pPr>
                <a:defRPr/>
              </a:pPr>
              <a:t>29</a:t>
            </a:fld>
            <a:endParaRPr lang="en-US"/>
          </a:p>
        </p:txBody>
      </p:sp>
      <p:sp>
        <p:nvSpPr>
          <p:cNvPr id="27650" name="Rectangle 2"/>
          <p:cNvSpPr>
            <a:spLocks noGrp="1" noChangeArrowheads="1"/>
          </p:cNvSpPr>
          <p:nvPr>
            <p:ph type="title"/>
          </p:nvPr>
        </p:nvSpPr>
        <p:spPr>
          <a:xfrm>
            <a:off x="1257301" y="217885"/>
            <a:ext cx="6574631" cy="859631"/>
          </a:xfrm>
          <a:extLst>
            <a:ext uri="{91240B29-F687-4f45-9708-019B960494DF}">
              <a14:hiddenLine xmlns="" xmlns:a14="http://schemas.microsoft.com/office/drawing/2010/main" w="9525">
                <a:solidFill>
                  <a:srgbClr val="000000"/>
                </a:solidFill>
                <a:miter lim="800000"/>
                <a:headEnd/>
                <a:tailEnd/>
              </a14:hiddenLine>
            </a:ext>
          </a:extLst>
        </p:spPr>
        <p:txBody>
          <a:bodyPr vert="horz" lIns="0" tIns="0" rIns="0" bIns="0" rtlCol="0" anchor="ctr">
            <a:normAutofit/>
          </a:bodyPr>
          <a:lstStyle/>
          <a:p>
            <a:pP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pPr>
            <a:r>
              <a:rPr lang="en-GB">
                <a:cs typeface="+mj-cs"/>
              </a:rPr>
              <a:t>TCP SYN cookie</a:t>
            </a:r>
          </a:p>
        </p:txBody>
      </p:sp>
      <p:sp>
        <p:nvSpPr>
          <p:cNvPr id="27651" name="Rectangle 3"/>
          <p:cNvSpPr>
            <a:spLocks noGrp="1" noChangeArrowheads="1"/>
          </p:cNvSpPr>
          <p:nvPr>
            <p:ph type="body" idx="1"/>
          </p:nvPr>
        </p:nvSpPr>
        <p:spPr>
          <a:xfrm>
            <a:off x="1371601" y="1003698"/>
            <a:ext cx="6174581" cy="3396853"/>
          </a:xfrm>
          <a:extLst>
            <a:ext uri="{91240B29-F687-4f45-9708-019B960494DF}">
              <a14:hiddenLine xmlns="" xmlns:a14="http://schemas.microsoft.com/office/drawing/2010/main" w="9525">
                <a:solidFill>
                  <a:srgbClr val="000000"/>
                </a:solidFill>
                <a:miter lim="800000"/>
                <a:headEnd/>
                <a:tailEnd/>
              </a14:hiddenLine>
            </a:ext>
          </a:extLst>
        </p:spPr>
        <p:txBody>
          <a:bodyPr vert="horz" lIns="0" tIns="0" rIns="0" bIns="0" rtlCol="0">
            <a:normAutofit/>
          </a:bodyPr>
          <a:lstStyle/>
          <a:p>
            <a:pPr marL="322660" indent="-242888">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cs typeface="+mn-cs"/>
              </a:rPr>
              <a:t>TCP SYN/ACK seqno encodes a cookie</a:t>
            </a:r>
          </a:p>
          <a:p>
            <a:pPr marL="646510" lvl="1">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32-bit sequence number</a:t>
            </a:r>
          </a:p>
          <a:p>
            <a:pPr marL="970360" lvl="2" indent="-161925">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b="1">
                <a:solidFill>
                  <a:srgbClr val="FF0000"/>
                </a:solidFill>
              </a:rPr>
              <a:t>t mod 32:</a:t>
            </a:r>
            <a:r>
              <a:rPr lang="en-GB"/>
              <a:t> counter to ensure sequence numbers increase every 64 seconds</a:t>
            </a:r>
          </a:p>
          <a:p>
            <a:pPr marL="970360" lvl="2" indent="-161925">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b="1">
                <a:solidFill>
                  <a:srgbClr val="FF0000"/>
                </a:solidFill>
              </a:rPr>
              <a:t>MSS:</a:t>
            </a:r>
            <a:r>
              <a:rPr lang="en-GB"/>
              <a:t> encoding of server MSS (can only have 8 settings)</a:t>
            </a:r>
          </a:p>
          <a:p>
            <a:pPr marL="970360" lvl="2" indent="-161925">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b="1">
                <a:solidFill>
                  <a:srgbClr val="FF0000"/>
                </a:solidFill>
              </a:rPr>
              <a:t>Cookie:</a:t>
            </a:r>
            <a:r>
              <a:rPr lang="en-GB"/>
              <a:t> easy to create and validate, hard to forge</a:t>
            </a:r>
          </a:p>
          <a:p>
            <a:pPr marL="1294210" lvl="3" indent="-160735">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a:t>Includes timestamp, nonce, 4-tuple</a:t>
            </a:r>
          </a:p>
        </p:txBody>
      </p:sp>
      <p:sp>
        <p:nvSpPr>
          <p:cNvPr id="37892" name="AutoShape 4"/>
          <p:cNvSpPr>
            <a:spLocks noChangeArrowheads="1"/>
          </p:cNvSpPr>
          <p:nvPr/>
        </p:nvSpPr>
        <p:spPr bwMode="auto">
          <a:xfrm>
            <a:off x="1749029" y="4025504"/>
            <a:ext cx="5447109" cy="391715"/>
          </a:xfrm>
          <a:prstGeom prst="roundRect">
            <a:avLst>
              <a:gd name="adj" fmla="val 273"/>
            </a:avLst>
          </a:prstGeom>
          <a:solidFill>
            <a:srgbClr val="00B8FF"/>
          </a:solidFill>
          <a:ln w="9360">
            <a:solidFill>
              <a:srgbClr val="000000"/>
            </a:solidFill>
            <a:round/>
            <a:headEnd/>
            <a:tailEnd/>
          </a:ln>
        </p:spPr>
        <p:txBody>
          <a:bodyPr wrap="none" anchor="ctr"/>
          <a:lstStyle/>
          <a:p>
            <a:endParaRPr lang="en-US" sz="1350"/>
          </a:p>
        </p:txBody>
      </p:sp>
      <p:sp>
        <p:nvSpPr>
          <p:cNvPr id="37893" name="AutoShape 5"/>
          <p:cNvSpPr>
            <a:spLocks noChangeArrowheads="1"/>
          </p:cNvSpPr>
          <p:nvPr/>
        </p:nvSpPr>
        <p:spPr bwMode="auto">
          <a:xfrm>
            <a:off x="1850232" y="4127897"/>
            <a:ext cx="743793" cy="176330"/>
          </a:xfrm>
          <a:prstGeom prst="roundRect">
            <a:avLst>
              <a:gd name="adj" fmla="val 606"/>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0" tIns="0" rIns="0" bIns="0">
            <a:spAutoFit/>
          </a:bodyPr>
          <a:lstStyle/>
          <a:p>
            <a:pPr defTabSz="621506" hangingPunct="0">
              <a:lnSpc>
                <a:spcPct val="94000"/>
              </a:lnSpc>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sz="1200">
                <a:solidFill>
                  <a:srgbClr val="000000"/>
                </a:solidFill>
                <a:latin typeface="Courier New" charset="0"/>
              </a:rPr>
              <a:t>t mod 32</a:t>
            </a:r>
          </a:p>
        </p:txBody>
      </p:sp>
      <p:sp>
        <p:nvSpPr>
          <p:cNvPr id="37894" name="AutoShape 6"/>
          <p:cNvSpPr>
            <a:spLocks noChangeArrowheads="1"/>
          </p:cNvSpPr>
          <p:nvPr/>
        </p:nvSpPr>
        <p:spPr bwMode="auto">
          <a:xfrm>
            <a:off x="1714500" y="3804048"/>
            <a:ext cx="150682" cy="143309"/>
          </a:xfrm>
          <a:prstGeom prst="roundRect">
            <a:avLst>
              <a:gd name="adj" fmla="val 792"/>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0" tIns="0" rIns="0" bIns="0">
            <a:spAutoFit/>
          </a:bodyPr>
          <a:lstStyle/>
          <a:p>
            <a:pPr defTabSz="621506" hangingPunct="0">
              <a:lnSpc>
                <a:spcPct val="94000"/>
              </a:lnSpc>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sz="975">
                <a:solidFill>
                  <a:srgbClr val="000000"/>
                </a:solidFill>
                <a:latin typeface="Courier New" charset="0"/>
              </a:rPr>
              <a:t>32</a:t>
            </a:r>
          </a:p>
        </p:txBody>
      </p:sp>
      <p:sp>
        <p:nvSpPr>
          <p:cNvPr id="37895" name="AutoShape 7"/>
          <p:cNvSpPr>
            <a:spLocks noChangeArrowheads="1"/>
          </p:cNvSpPr>
          <p:nvPr/>
        </p:nvSpPr>
        <p:spPr bwMode="auto">
          <a:xfrm>
            <a:off x="7127081" y="3829050"/>
            <a:ext cx="75342" cy="143309"/>
          </a:xfrm>
          <a:prstGeom prst="roundRect">
            <a:avLst>
              <a:gd name="adj" fmla="val 1468"/>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0" tIns="0" rIns="0" bIns="0">
            <a:spAutoFit/>
          </a:bodyPr>
          <a:lstStyle/>
          <a:p>
            <a:pPr defTabSz="621506" hangingPunct="0">
              <a:lnSpc>
                <a:spcPct val="94000"/>
              </a:lnSpc>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sz="975">
                <a:solidFill>
                  <a:srgbClr val="000000"/>
                </a:solidFill>
                <a:latin typeface="Courier New" charset="0"/>
              </a:rPr>
              <a:t>0</a:t>
            </a:r>
          </a:p>
        </p:txBody>
      </p:sp>
      <p:sp>
        <p:nvSpPr>
          <p:cNvPr id="37896" name="Line 8"/>
          <p:cNvSpPr>
            <a:spLocks noChangeShapeType="1"/>
          </p:cNvSpPr>
          <p:nvPr/>
        </p:nvSpPr>
        <p:spPr bwMode="auto">
          <a:xfrm flipV="1">
            <a:off x="2140744" y="4482703"/>
            <a:ext cx="1191" cy="260747"/>
          </a:xfrm>
          <a:prstGeom prst="line">
            <a:avLst/>
          </a:prstGeom>
          <a:noFill/>
          <a:ln w="936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sp>
        <p:nvSpPr>
          <p:cNvPr id="37897" name="AutoShape 9"/>
          <p:cNvSpPr>
            <a:spLocks noChangeArrowheads="1"/>
          </p:cNvSpPr>
          <p:nvPr/>
        </p:nvSpPr>
        <p:spPr bwMode="auto">
          <a:xfrm>
            <a:off x="2020491" y="4877991"/>
            <a:ext cx="294953" cy="150298"/>
          </a:xfrm>
          <a:prstGeom prst="roundRect">
            <a:avLst>
              <a:gd name="adj" fmla="val 755"/>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0" tIns="0" rIns="0" bIns="0">
            <a:spAutoFit/>
          </a:bodyPr>
          <a:lstStyle/>
          <a:p>
            <a:pPr defTabSz="621506" hangingPunct="0">
              <a:lnSpc>
                <a:spcPct val="93000"/>
              </a:lnSpc>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sz="1050">
                <a:solidFill>
                  <a:srgbClr val="000000"/>
                </a:solidFill>
                <a:latin typeface="Times New Roman" charset="0"/>
              </a:rPr>
              <a:t>5 bits</a:t>
            </a:r>
          </a:p>
        </p:txBody>
      </p:sp>
      <p:sp>
        <p:nvSpPr>
          <p:cNvPr id="37898" name="Line 10"/>
          <p:cNvSpPr>
            <a:spLocks noChangeShapeType="1"/>
          </p:cNvSpPr>
          <p:nvPr/>
        </p:nvSpPr>
        <p:spPr bwMode="auto">
          <a:xfrm>
            <a:off x="2676525" y="4021931"/>
            <a:ext cx="1191" cy="391716"/>
          </a:xfrm>
          <a:prstGeom prst="line">
            <a:avLst/>
          </a:prstGeom>
          <a:noFill/>
          <a:ln w="936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37899" name="AutoShape 11"/>
          <p:cNvSpPr>
            <a:spLocks noChangeArrowheads="1"/>
          </p:cNvSpPr>
          <p:nvPr/>
        </p:nvSpPr>
        <p:spPr bwMode="auto">
          <a:xfrm>
            <a:off x="2830117" y="4127897"/>
            <a:ext cx="278923" cy="176330"/>
          </a:xfrm>
          <a:prstGeom prst="roundRect">
            <a:avLst>
              <a:gd name="adj" fmla="val 606"/>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0" tIns="0" rIns="0" bIns="0">
            <a:spAutoFit/>
          </a:bodyPr>
          <a:lstStyle/>
          <a:p>
            <a:pPr defTabSz="621506" hangingPunct="0">
              <a:lnSpc>
                <a:spcPct val="94000"/>
              </a:lnSpc>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sz="1200">
                <a:solidFill>
                  <a:srgbClr val="000000"/>
                </a:solidFill>
                <a:latin typeface="Courier New" charset="0"/>
              </a:rPr>
              <a:t>MSS</a:t>
            </a:r>
          </a:p>
        </p:txBody>
      </p:sp>
      <p:sp>
        <p:nvSpPr>
          <p:cNvPr id="37900" name="Line 12"/>
          <p:cNvSpPr>
            <a:spLocks noChangeShapeType="1"/>
          </p:cNvSpPr>
          <p:nvPr/>
        </p:nvSpPr>
        <p:spPr bwMode="auto">
          <a:xfrm>
            <a:off x="3215879" y="4021931"/>
            <a:ext cx="1190" cy="391716"/>
          </a:xfrm>
          <a:prstGeom prst="line">
            <a:avLst/>
          </a:prstGeom>
          <a:noFill/>
          <a:ln w="936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37901" name="Line 13"/>
          <p:cNvSpPr>
            <a:spLocks noChangeShapeType="1"/>
          </p:cNvSpPr>
          <p:nvPr/>
        </p:nvSpPr>
        <p:spPr bwMode="auto">
          <a:xfrm flipV="1">
            <a:off x="2974181" y="4482703"/>
            <a:ext cx="0" cy="260747"/>
          </a:xfrm>
          <a:prstGeom prst="line">
            <a:avLst/>
          </a:prstGeom>
          <a:noFill/>
          <a:ln w="936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sp>
        <p:nvSpPr>
          <p:cNvPr id="37902" name="AutoShape 14"/>
          <p:cNvSpPr>
            <a:spLocks noChangeArrowheads="1"/>
          </p:cNvSpPr>
          <p:nvPr/>
        </p:nvSpPr>
        <p:spPr bwMode="auto">
          <a:xfrm>
            <a:off x="2853929" y="4877991"/>
            <a:ext cx="294953" cy="150298"/>
          </a:xfrm>
          <a:prstGeom prst="roundRect">
            <a:avLst>
              <a:gd name="adj" fmla="val 755"/>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0" tIns="0" rIns="0" bIns="0">
            <a:spAutoFit/>
          </a:bodyPr>
          <a:lstStyle/>
          <a:p>
            <a:pPr defTabSz="621506" hangingPunct="0">
              <a:lnSpc>
                <a:spcPct val="93000"/>
              </a:lnSpc>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sz="1050">
                <a:solidFill>
                  <a:srgbClr val="000000"/>
                </a:solidFill>
                <a:latin typeface="Times New Roman" charset="0"/>
              </a:rPr>
              <a:t>3 bits</a:t>
            </a:r>
          </a:p>
        </p:txBody>
      </p:sp>
      <p:sp>
        <p:nvSpPr>
          <p:cNvPr id="37903" name="AutoShape 15"/>
          <p:cNvSpPr>
            <a:spLocks noChangeArrowheads="1"/>
          </p:cNvSpPr>
          <p:nvPr/>
        </p:nvSpPr>
        <p:spPr bwMode="auto">
          <a:xfrm>
            <a:off x="3295651" y="4127897"/>
            <a:ext cx="3872855" cy="176330"/>
          </a:xfrm>
          <a:prstGeom prst="roundRect">
            <a:avLst>
              <a:gd name="adj" fmla="val 481"/>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0" tIns="0" rIns="0" bIns="0">
            <a:spAutoFit/>
          </a:bodyPr>
          <a:lstStyle/>
          <a:p>
            <a:pPr defTabSz="621506" hangingPunct="0">
              <a:lnSpc>
                <a:spcPct val="94000"/>
              </a:lnSpc>
              <a:buClr>
                <a:srgbClr val="000000"/>
              </a:buClr>
              <a:buSzPct val="45000"/>
              <a:tabLst>
                <a:tab pos="0" algn="l"/>
                <a:tab pos="310754" algn="l"/>
                <a:tab pos="621506" algn="l"/>
                <a:tab pos="933450" algn="l"/>
                <a:tab pos="1244204" algn="l"/>
                <a:tab pos="1554956" algn="l"/>
                <a:tab pos="1865710" algn="l"/>
                <a:tab pos="2177654" algn="l"/>
                <a:tab pos="2488406" algn="l"/>
                <a:tab pos="2799160" algn="l"/>
                <a:tab pos="3109913" algn="l"/>
                <a:tab pos="3421856" algn="l"/>
                <a:tab pos="3732610" algn="l"/>
                <a:tab pos="4043363" algn="l"/>
                <a:tab pos="4354116" algn="l"/>
                <a:tab pos="4666060" algn="l"/>
                <a:tab pos="4976813" algn="l"/>
                <a:tab pos="5287566" algn="l"/>
                <a:tab pos="5598319" algn="l"/>
                <a:tab pos="5910263" algn="l"/>
                <a:tab pos="6221016" algn="l"/>
              </a:tabLst>
            </a:pPr>
            <a:r>
              <a:rPr lang="en-GB" sz="1200">
                <a:solidFill>
                  <a:srgbClr val="000000"/>
                </a:solidFill>
                <a:latin typeface="Courier New" charset="0"/>
              </a:rPr>
              <a:t>Cookie=HMAC(t, N</a:t>
            </a:r>
            <a:r>
              <a:rPr lang="en-GB" sz="1200" baseline="-33000">
                <a:solidFill>
                  <a:srgbClr val="000000"/>
                </a:solidFill>
                <a:latin typeface="Courier New" charset="0"/>
              </a:rPr>
              <a:t>s</a:t>
            </a:r>
            <a:r>
              <a:rPr lang="en-GB" sz="1200">
                <a:solidFill>
                  <a:srgbClr val="000000"/>
                </a:solidFill>
                <a:latin typeface="Courier New" charset="0"/>
              </a:rPr>
              <a:t>, SIP, SPort, DIP, DPort)</a:t>
            </a:r>
          </a:p>
        </p:txBody>
      </p:sp>
    </p:spTree>
    <p:extLst>
      <p:ext uri="{BB962C8B-B14F-4D97-AF65-F5344CB8AC3E}">
        <p14:creationId xmlns:p14="http://schemas.microsoft.com/office/powerpoint/2010/main" val="132584773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0" y="695325"/>
            <a:ext cx="6858000" cy="3739514"/>
          </a:xfrm>
          <a:prstGeom prst="rect">
            <a:avLst/>
          </a:prstGeom>
        </p:spPr>
      </p:pic>
      <p:cxnSp>
        <p:nvCxnSpPr>
          <p:cNvPr id="6" name="Straight Arrow Connector 5"/>
          <p:cNvCxnSpPr/>
          <p:nvPr/>
        </p:nvCxnSpPr>
        <p:spPr>
          <a:xfrm flipH="1">
            <a:off x="1849918" y="545126"/>
            <a:ext cx="515211" cy="1066290"/>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39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p:txBody>
          <a:bodyPr/>
          <a:lstStyle/>
          <a:p>
            <a:pPr>
              <a:defRPr/>
            </a:pPr>
            <a:fld id="{AF2EE8E4-FB5D-E349-A17E-00F5C7824D79}" type="slidenum">
              <a:rPr lang="en-US"/>
              <a:pPr>
                <a:defRPr/>
              </a:pPr>
              <a:t>30</a:t>
            </a:fld>
            <a:endParaRPr lang="en-US"/>
          </a:p>
        </p:txBody>
      </p:sp>
      <p:sp>
        <p:nvSpPr>
          <p:cNvPr id="29698" name="Rectangle 2"/>
          <p:cNvSpPr>
            <a:spLocks noGrp="1" noChangeArrowheads="1"/>
          </p:cNvSpPr>
          <p:nvPr>
            <p:ph type="title"/>
          </p:nvPr>
        </p:nvSpPr>
        <p:spPr>
          <a:xfrm>
            <a:off x="1657350" y="171450"/>
            <a:ext cx="5828110" cy="857250"/>
          </a:xfrm>
          <a:extLst>
            <a:ext uri="{91240B29-F687-4f45-9708-019B960494DF}">
              <a14:hiddenLine xmlns="" xmlns:a14="http://schemas.microsoft.com/office/drawing/2010/main" w="9525">
                <a:solidFill>
                  <a:srgbClr val="000000"/>
                </a:solidFill>
                <a:miter lim="800000"/>
                <a:headEnd/>
                <a:tailEnd/>
              </a14:hiddenLine>
            </a:ext>
          </a:extLst>
        </p:spPr>
        <p:txBody>
          <a:bodyPr vert="horz" lIns="61229" tIns="31839" rIns="61229" bIns="31839" rtlCol="0" anchor="ctr">
            <a:normAutofit/>
          </a:bodyPr>
          <a:lstStyle/>
          <a:p>
            <a:pPr>
              <a:tabLst>
                <a:tab pos="0" algn="l"/>
                <a:tab pos="342900" algn="l"/>
                <a:tab pos="685800" algn="l"/>
                <a:tab pos="1028700" algn="l"/>
                <a:tab pos="1371600" algn="l"/>
                <a:tab pos="1714500" algn="l"/>
                <a:tab pos="2057400" algn="l"/>
                <a:tab pos="2400300" algn="l"/>
                <a:tab pos="2743200" algn="l"/>
                <a:tab pos="3086100" algn="l"/>
                <a:tab pos="3429000" algn="l"/>
                <a:tab pos="3771900" algn="l"/>
                <a:tab pos="4114800" algn="l"/>
                <a:tab pos="4457700" algn="l"/>
                <a:tab pos="4800600" algn="l"/>
                <a:tab pos="5143500" algn="l"/>
                <a:tab pos="5486400" algn="l"/>
                <a:tab pos="5829300" algn="l"/>
                <a:tab pos="6172200" algn="l"/>
                <a:tab pos="6515100" algn="l"/>
                <a:tab pos="6858000" algn="l"/>
              </a:tabLst>
              <a:defRPr/>
            </a:pPr>
            <a:r>
              <a:rPr lang="en-GB">
                <a:cs typeface="+mj-cs"/>
              </a:rPr>
              <a:t>SYN Cookies</a:t>
            </a:r>
          </a:p>
        </p:txBody>
      </p:sp>
      <p:sp>
        <p:nvSpPr>
          <p:cNvPr id="29699" name="Rectangle 3"/>
          <p:cNvSpPr>
            <a:spLocks noGrp="1" noChangeArrowheads="1"/>
          </p:cNvSpPr>
          <p:nvPr>
            <p:ph type="body" idx="1"/>
          </p:nvPr>
        </p:nvSpPr>
        <p:spPr>
          <a:xfrm>
            <a:off x="1371600" y="1052512"/>
            <a:ext cx="3429000" cy="3576638"/>
          </a:xfrm>
          <a:extLst>
            <a:ext uri="{91240B29-F687-4f45-9708-019B960494DF}">
              <a14:hiddenLine xmlns="" xmlns:a14="http://schemas.microsoft.com/office/drawing/2010/main" w="9525">
                <a:solidFill>
                  <a:srgbClr val="000000"/>
                </a:solidFill>
                <a:miter lim="800000"/>
                <a:headEnd/>
                <a:tailEnd/>
              </a14:hiddenLine>
            </a:ext>
          </a:extLst>
        </p:spPr>
        <p:txBody>
          <a:bodyPr vert="horz" lIns="61229" tIns="31839" rIns="61229" bIns="31839" rtlCol="0">
            <a:normAutofit fontScale="92500"/>
          </a:bodyPr>
          <a:lstStyle/>
          <a:p>
            <a:pPr marL="322660" indent="-242888">
              <a:spcBef>
                <a:spcPts val="225"/>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200"/>
              <a:t>client </a:t>
            </a:r>
          </a:p>
          <a:p>
            <a:pPr marL="646510" lvl="1">
              <a:spcBef>
                <a:spcPts val="188"/>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200"/>
              <a:t>sends SYN packet and ACK number to server </a:t>
            </a:r>
          </a:p>
          <a:p>
            <a:pPr marL="646510" lvl="1">
              <a:spcBef>
                <a:spcPts val="188"/>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200"/>
              <a:t>waits for SYN-ACK from server w/ matching ACK number</a:t>
            </a:r>
          </a:p>
          <a:p>
            <a:pPr marL="322660" indent="-242888">
              <a:spcBef>
                <a:spcPts val="225"/>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200"/>
              <a:t>server </a:t>
            </a:r>
          </a:p>
          <a:p>
            <a:pPr marL="646510" lvl="1">
              <a:spcBef>
                <a:spcPts val="188"/>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200"/>
              <a:t>responds w/ SYN-ACK packet w/ initial SYN-cookie sequence number</a:t>
            </a:r>
          </a:p>
          <a:p>
            <a:pPr marL="646510" lvl="1">
              <a:spcBef>
                <a:spcPts val="188"/>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200"/>
              <a:t>Sequence number is cryptographically generated value based on client address, port, and time.</a:t>
            </a:r>
          </a:p>
          <a:p>
            <a:pPr marL="322660" indent="-242888">
              <a:spcBef>
                <a:spcPts val="225"/>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200"/>
              <a:t>client</a:t>
            </a:r>
          </a:p>
          <a:p>
            <a:pPr marL="646510" lvl="1">
              <a:spcBef>
                <a:spcPts val="188"/>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200"/>
              <a:t>sends ACK to server w/ matching sequence number</a:t>
            </a:r>
          </a:p>
          <a:p>
            <a:pPr marL="322660" indent="-242888">
              <a:spcBef>
                <a:spcPts val="225"/>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200"/>
              <a:t>server</a:t>
            </a:r>
          </a:p>
          <a:p>
            <a:pPr marL="646510" lvl="1">
              <a:spcBef>
                <a:spcPts val="188"/>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200"/>
              <a:t>If ACK is to an unopened socket, server validates returned sequence number as SYN-cookie</a:t>
            </a:r>
          </a:p>
          <a:p>
            <a:pPr marL="646510" lvl="1">
              <a:spcBef>
                <a:spcPts val="188"/>
              </a:spcBef>
              <a:tabLst>
                <a:tab pos="340519" algn="l"/>
                <a:tab pos="683419" algn="l"/>
                <a:tab pos="1026319" algn="l"/>
                <a:tab pos="1369219" algn="l"/>
                <a:tab pos="1712119" algn="l"/>
                <a:tab pos="2055019" algn="l"/>
                <a:tab pos="2397919" algn="l"/>
                <a:tab pos="2740819" algn="l"/>
                <a:tab pos="3083719" algn="l"/>
                <a:tab pos="3426619" algn="l"/>
                <a:tab pos="3769519" algn="l"/>
                <a:tab pos="4112419" algn="l"/>
                <a:tab pos="4455319" algn="l"/>
                <a:tab pos="4798219" algn="l"/>
                <a:tab pos="5141119" algn="l"/>
                <a:tab pos="5484019" algn="l"/>
                <a:tab pos="5826919" algn="l"/>
                <a:tab pos="6169819" algn="l"/>
                <a:tab pos="6512719" algn="l"/>
                <a:tab pos="6855619" algn="l"/>
              </a:tabLst>
              <a:defRPr/>
            </a:pPr>
            <a:r>
              <a:rPr lang="en-GB" sz="1200"/>
              <a:t>If value is reasonable, a buffer is allocated and socket is opened</a:t>
            </a:r>
          </a:p>
        </p:txBody>
      </p:sp>
      <p:sp>
        <p:nvSpPr>
          <p:cNvPr id="39940" name="Line 4"/>
          <p:cNvSpPr>
            <a:spLocks noChangeShapeType="1"/>
          </p:cNvSpPr>
          <p:nvPr/>
        </p:nvSpPr>
        <p:spPr bwMode="auto">
          <a:xfrm>
            <a:off x="5143500" y="1314450"/>
            <a:ext cx="1191" cy="3025379"/>
          </a:xfrm>
          <a:prstGeom prst="line">
            <a:avLst/>
          </a:prstGeom>
          <a:noFill/>
          <a:ln w="936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39941" name="Line 5"/>
          <p:cNvSpPr>
            <a:spLocks noChangeShapeType="1"/>
          </p:cNvSpPr>
          <p:nvPr/>
        </p:nvSpPr>
        <p:spPr bwMode="auto">
          <a:xfrm>
            <a:off x="7086600" y="1314450"/>
            <a:ext cx="1191" cy="3025379"/>
          </a:xfrm>
          <a:prstGeom prst="line">
            <a:avLst/>
          </a:prstGeom>
          <a:noFill/>
          <a:ln w="936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sz="1350"/>
          </a:p>
        </p:txBody>
      </p:sp>
      <p:sp>
        <p:nvSpPr>
          <p:cNvPr id="29702" name="Line 6"/>
          <p:cNvSpPr>
            <a:spLocks noChangeShapeType="1"/>
          </p:cNvSpPr>
          <p:nvPr/>
        </p:nvSpPr>
        <p:spPr bwMode="auto">
          <a:xfrm>
            <a:off x="5143500" y="1564482"/>
            <a:ext cx="1943100" cy="275035"/>
          </a:xfrm>
          <a:prstGeom prst="line">
            <a:avLst/>
          </a:prstGeom>
          <a:noFill/>
          <a:ln w="936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sp>
        <p:nvSpPr>
          <p:cNvPr id="29703" name="Line 7"/>
          <p:cNvSpPr>
            <a:spLocks noChangeShapeType="1"/>
          </p:cNvSpPr>
          <p:nvPr/>
        </p:nvSpPr>
        <p:spPr bwMode="auto">
          <a:xfrm flipH="1">
            <a:off x="5141119" y="1953817"/>
            <a:ext cx="1947863" cy="401240"/>
          </a:xfrm>
          <a:prstGeom prst="line">
            <a:avLst/>
          </a:prstGeom>
          <a:noFill/>
          <a:ln w="936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sp>
        <p:nvSpPr>
          <p:cNvPr id="29704" name="Line 8"/>
          <p:cNvSpPr>
            <a:spLocks noChangeShapeType="1"/>
          </p:cNvSpPr>
          <p:nvPr/>
        </p:nvSpPr>
        <p:spPr bwMode="auto">
          <a:xfrm>
            <a:off x="5143500" y="3039666"/>
            <a:ext cx="1943100" cy="275034"/>
          </a:xfrm>
          <a:prstGeom prst="line">
            <a:avLst/>
          </a:prstGeom>
          <a:noFill/>
          <a:ln w="936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sp>
        <p:nvSpPr>
          <p:cNvPr id="29705" name="Text Box 9"/>
          <p:cNvSpPr txBox="1">
            <a:spLocks noChangeArrowheads="1"/>
          </p:cNvSpPr>
          <p:nvPr/>
        </p:nvSpPr>
        <p:spPr bwMode="auto">
          <a:xfrm>
            <a:off x="5314950" y="1406129"/>
            <a:ext cx="857250" cy="5039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1229" tIns="31839" rIns="61229" bIns="31839">
            <a:spAutoFit/>
          </a:bodyPr>
          <a:lstStyle>
            <a:lvl1pPr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cs typeface="ＭＳ Ｐゴシック" charset="0"/>
              </a:defRPr>
            </a:lvl1pPr>
            <a:lvl2pPr marL="742950" indent="-28575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2pPr>
            <a:lvl3pPr marL="1143000" indent="-22860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3pPr>
            <a:lvl4pPr marL="1600200" indent="-22860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4pPr>
            <a:lvl5pPr marL="2057400" indent="-22860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5pPr>
            <a:lvl6pPr marL="25146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6pPr>
            <a:lvl7pPr marL="29718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7pPr>
            <a:lvl8pPr marL="34290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8pPr>
            <a:lvl9pPr marL="38862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9pPr>
          </a:lstStyle>
          <a:p>
            <a:pPr eaLnBrk="1">
              <a:lnSpc>
                <a:spcPct val="93000"/>
              </a:lnSpc>
              <a:buClr>
                <a:srgbClr val="000000"/>
              </a:buClr>
              <a:buSzPct val="45000"/>
              <a:buFont typeface="StarSymbol" charset="0"/>
              <a:buNone/>
            </a:pPr>
            <a:r>
              <a:rPr lang="en-GB" sz="975">
                <a:solidFill>
                  <a:srgbClr val="000000"/>
                </a:solidFill>
              </a:rPr>
              <a:t>SYN</a:t>
            </a:r>
          </a:p>
          <a:p>
            <a:pPr eaLnBrk="1">
              <a:buClr>
                <a:srgbClr val="000000"/>
              </a:buClr>
              <a:buSzPct val="45000"/>
              <a:buFont typeface="StarSymbol" charset="0"/>
              <a:buNone/>
            </a:pPr>
            <a:endParaRPr lang="en-GB" sz="975">
              <a:solidFill>
                <a:srgbClr val="000000"/>
              </a:solidFill>
            </a:endParaRPr>
          </a:p>
          <a:p>
            <a:pPr eaLnBrk="1">
              <a:buClr>
                <a:srgbClr val="000000"/>
              </a:buClr>
              <a:buSzPct val="45000"/>
              <a:buFont typeface="StarSymbol" charset="0"/>
              <a:buNone/>
            </a:pPr>
            <a:r>
              <a:rPr lang="en-GB" sz="975">
                <a:solidFill>
                  <a:srgbClr val="000000"/>
                </a:solidFill>
              </a:rPr>
              <a:t>ack-number</a:t>
            </a:r>
          </a:p>
        </p:txBody>
      </p:sp>
      <p:sp>
        <p:nvSpPr>
          <p:cNvPr id="29706" name="Text Box 10"/>
          <p:cNvSpPr txBox="1">
            <a:spLocks noChangeArrowheads="1"/>
          </p:cNvSpPr>
          <p:nvPr/>
        </p:nvSpPr>
        <p:spPr bwMode="auto">
          <a:xfrm>
            <a:off x="5314950" y="2000250"/>
            <a:ext cx="1771650" cy="8732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1229" tIns="31839" rIns="61229" bIns="31839">
            <a:spAutoFit/>
          </a:bodyPr>
          <a:lstStyle>
            <a:lvl1pPr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cs typeface="ＭＳ Ｐゴシック" charset="0"/>
              </a:defRPr>
            </a:lvl1pPr>
            <a:lvl2pPr marL="742950" indent="-28575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2pPr>
            <a:lvl3pPr marL="1143000" indent="-22860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3pPr>
            <a:lvl4pPr marL="1600200" indent="-22860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4pPr>
            <a:lvl5pPr marL="2057400" indent="-22860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5pPr>
            <a:lvl6pPr marL="25146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6pPr>
            <a:lvl7pPr marL="29718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7pPr>
            <a:lvl8pPr marL="34290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8pPr>
            <a:lvl9pPr marL="38862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9pPr>
          </a:lstStyle>
          <a:p>
            <a:pPr eaLnBrk="1">
              <a:lnSpc>
                <a:spcPct val="93000"/>
              </a:lnSpc>
              <a:buClr>
                <a:srgbClr val="000000"/>
              </a:buClr>
              <a:buSzPct val="45000"/>
              <a:buFont typeface="StarSymbol" charset="0"/>
              <a:buNone/>
            </a:pPr>
            <a:r>
              <a:rPr lang="en-GB" sz="975">
                <a:solidFill>
                  <a:srgbClr val="000000"/>
                </a:solidFill>
              </a:rPr>
              <a:t>SYN-ACK</a:t>
            </a:r>
          </a:p>
          <a:p>
            <a:pPr eaLnBrk="1">
              <a:buClr>
                <a:srgbClr val="000000"/>
              </a:buClr>
              <a:buSzPct val="45000"/>
              <a:buFont typeface="StarSymbol" charset="0"/>
              <a:buNone/>
            </a:pPr>
            <a:endParaRPr lang="en-GB" sz="975">
              <a:solidFill>
                <a:srgbClr val="000000"/>
              </a:solidFill>
            </a:endParaRPr>
          </a:p>
          <a:p>
            <a:pPr eaLnBrk="1">
              <a:buClr>
                <a:srgbClr val="000000"/>
              </a:buClr>
              <a:buSzPct val="45000"/>
              <a:buFont typeface="StarSymbol" charset="0"/>
              <a:buNone/>
            </a:pPr>
            <a:r>
              <a:rPr lang="en-GB" sz="975">
                <a:solidFill>
                  <a:srgbClr val="000000"/>
                </a:solidFill>
              </a:rPr>
              <a:t>seq-number as SYN-cookie,</a:t>
            </a:r>
          </a:p>
          <a:p>
            <a:pPr eaLnBrk="1">
              <a:buClr>
                <a:srgbClr val="000000"/>
              </a:buClr>
              <a:buSzPct val="45000"/>
              <a:buFont typeface="StarSymbol" charset="0"/>
              <a:buNone/>
            </a:pPr>
            <a:r>
              <a:rPr lang="en-GB" sz="975">
                <a:solidFill>
                  <a:srgbClr val="000000"/>
                </a:solidFill>
              </a:rPr>
              <a:t>ack-number</a:t>
            </a:r>
          </a:p>
          <a:p>
            <a:pPr eaLnBrk="1">
              <a:buClr>
                <a:srgbClr val="000000"/>
              </a:buClr>
              <a:buSzPct val="45000"/>
              <a:buFont typeface="StarSymbol" charset="0"/>
              <a:buNone/>
            </a:pPr>
            <a:endParaRPr lang="en-GB" sz="450">
              <a:solidFill>
                <a:srgbClr val="000000"/>
              </a:solidFill>
            </a:endParaRPr>
          </a:p>
          <a:p>
            <a:pPr eaLnBrk="1">
              <a:buClr>
                <a:srgbClr val="000000"/>
              </a:buClr>
              <a:buSzPct val="45000"/>
              <a:buFont typeface="StarSymbol" charset="0"/>
              <a:buNone/>
            </a:pPr>
            <a:r>
              <a:rPr lang="en-GB" sz="975" b="1">
                <a:solidFill>
                  <a:srgbClr val="FF0000"/>
                </a:solidFill>
              </a:rPr>
              <a:t>NO BUFFER ALLOCATED</a:t>
            </a:r>
          </a:p>
        </p:txBody>
      </p:sp>
      <p:sp>
        <p:nvSpPr>
          <p:cNvPr id="29707" name="Text Box 11"/>
          <p:cNvSpPr txBox="1">
            <a:spLocks noChangeArrowheads="1"/>
          </p:cNvSpPr>
          <p:nvPr/>
        </p:nvSpPr>
        <p:spPr bwMode="auto">
          <a:xfrm>
            <a:off x="5353050" y="2926556"/>
            <a:ext cx="1323975" cy="6539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1229" tIns="31839" rIns="61229" bIns="31839">
            <a:spAutoFit/>
          </a:bodyPr>
          <a:lstStyle>
            <a:lvl1pPr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cs typeface="ＭＳ Ｐゴシック" charset="0"/>
              </a:defRPr>
            </a:lvl1pPr>
            <a:lvl2pPr marL="742950" indent="-28575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2pPr>
            <a:lvl3pPr marL="1143000" indent="-22860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3pPr>
            <a:lvl4pPr marL="1600200" indent="-22860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4pPr>
            <a:lvl5pPr marL="2057400" indent="-22860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5pPr>
            <a:lvl6pPr marL="25146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6pPr>
            <a:lvl7pPr marL="29718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7pPr>
            <a:lvl8pPr marL="34290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8pPr>
            <a:lvl9pPr marL="38862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9pPr>
          </a:lstStyle>
          <a:p>
            <a:pPr eaLnBrk="1">
              <a:lnSpc>
                <a:spcPct val="93000"/>
              </a:lnSpc>
              <a:buClr>
                <a:srgbClr val="000000"/>
              </a:buClr>
              <a:buSzPct val="45000"/>
              <a:buFont typeface="StarSymbol" charset="0"/>
              <a:buNone/>
            </a:pPr>
            <a:r>
              <a:rPr lang="en-GB" sz="975">
                <a:solidFill>
                  <a:srgbClr val="000000"/>
                </a:solidFill>
              </a:rPr>
              <a:t>ACK</a:t>
            </a:r>
          </a:p>
          <a:p>
            <a:pPr eaLnBrk="1">
              <a:buClr>
                <a:srgbClr val="000000"/>
              </a:buClr>
              <a:buSzPct val="45000"/>
              <a:buFont typeface="StarSymbol" charset="0"/>
              <a:buNone/>
            </a:pPr>
            <a:endParaRPr lang="en-GB" sz="975">
              <a:solidFill>
                <a:srgbClr val="000000"/>
              </a:solidFill>
            </a:endParaRPr>
          </a:p>
          <a:p>
            <a:pPr eaLnBrk="1">
              <a:buClr>
                <a:srgbClr val="000000"/>
              </a:buClr>
              <a:buSzPct val="45000"/>
              <a:buFont typeface="StarSymbol" charset="0"/>
              <a:buNone/>
            </a:pPr>
            <a:r>
              <a:rPr lang="en-GB" sz="975">
                <a:solidFill>
                  <a:srgbClr val="000000"/>
                </a:solidFill>
              </a:rPr>
              <a:t>seq_number</a:t>
            </a:r>
          </a:p>
          <a:p>
            <a:pPr eaLnBrk="1">
              <a:buClr>
                <a:srgbClr val="000000"/>
              </a:buClr>
              <a:buSzPct val="45000"/>
              <a:buFont typeface="StarSymbol" charset="0"/>
              <a:buNone/>
            </a:pPr>
            <a:r>
              <a:rPr lang="en-GB" sz="975">
                <a:solidFill>
                  <a:srgbClr val="000000"/>
                </a:solidFill>
              </a:rPr>
              <a:t>ack-number+data</a:t>
            </a:r>
          </a:p>
        </p:txBody>
      </p:sp>
      <p:sp>
        <p:nvSpPr>
          <p:cNvPr id="29708" name="Line 12"/>
          <p:cNvSpPr>
            <a:spLocks noChangeShapeType="1"/>
          </p:cNvSpPr>
          <p:nvPr/>
        </p:nvSpPr>
        <p:spPr bwMode="auto">
          <a:xfrm flipH="1">
            <a:off x="5141119" y="3725466"/>
            <a:ext cx="1947863" cy="400050"/>
          </a:xfrm>
          <a:prstGeom prst="line">
            <a:avLst/>
          </a:prstGeom>
          <a:noFill/>
          <a:ln w="9360">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sz="1350"/>
          </a:p>
        </p:txBody>
      </p:sp>
      <p:sp>
        <p:nvSpPr>
          <p:cNvPr id="29709" name="Text Box 13"/>
          <p:cNvSpPr txBox="1">
            <a:spLocks noChangeArrowheads="1"/>
          </p:cNvSpPr>
          <p:nvPr/>
        </p:nvSpPr>
        <p:spPr bwMode="auto">
          <a:xfrm>
            <a:off x="5370910" y="3771901"/>
            <a:ext cx="1772840" cy="7231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1229" tIns="31839" rIns="61229" bIns="31839">
            <a:spAutoFit/>
          </a:bodyPr>
          <a:lstStyle>
            <a:lvl1pPr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cs typeface="ＭＳ Ｐゴシック" charset="0"/>
              </a:defRPr>
            </a:lvl1pPr>
            <a:lvl2pPr marL="742950" indent="-28575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2pPr>
            <a:lvl3pPr marL="1143000" indent="-22860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3pPr>
            <a:lvl4pPr marL="1600200" indent="-22860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4pPr>
            <a:lvl5pPr marL="2057400" indent="-228600" defTabSz="828675" eaLnBrk="0" hangingPunct="0">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5pPr>
            <a:lvl6pPr marL="25146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6pPr>
            <a:lvl7pPr marL="29718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7pPr>
            <a:lvl8pPr marL="34290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8pPr>
            <a:lvl9pPr marL="3886200" indent="-228600" defTabSz="828675" eaLnBrk="0" fontAlgn="base" hangingPunct="0">
              <a:spcBef>
                <a:spcPct val="0"/>
              </a:spcBef>
              <a:spcAft>
                <a:spcPct val="0"/>
              </a:spcAft>
              <a:tabLst>
                <a:tab pos="0" algn="l"/>
                <a:tab pos="414338" algn="l"/>
                <a:tab pos="828675" algn="l"/>
                <a:tab pos="1244600" algn="l"/>
                <a:tab pos="1658938" algn="l"/>
                <a:tab pos="2073275" algn="l"/>
                <a:tab pos="2487613" algn="l"/>
                <a:tab pos="2903538" algn="l"/>
                <a:tab pos="3317875" algn="l"/>
                <a:tab pos="3732213" algn="l"/>
                <a:tab pos="4146550" algn="l"/>
                <a:tab pos="4562475" algn="l"/>
                <a:tab pos="4976813" algn="l"/>
                <a:tab pos="5391150" algn="l"/>
                <a:tab pos="5805488" algn="l"/>
                <a:tab pos="6221413" algn="l"/>
                <a:tab pos="6635750" algn="l"/>
                <a:tab pos="7050088" algn="l"/>
                <a:tab pos="7464425" algn="l"/>
                <a:tab pos="7880350" algn="l"/>
                <a:tab pos="8294688" algn="l"/>
              </a:tabLst>
              <a:defRPr sz="2400">
                <a:solidFill>
                  <a:schemeClr val="tx1"/>
                </a:solidFill>
                <a:latin typeface="Arial" charset="0"/>
                <a:ea typeface="ＭＳ Ｐゴシック" charset="0"/>
              </a:defRPr>
            </a:lvl9pPr>
          </a:lstStyle>
          <a:p>
            <a:pPr eaLnBrk="1">
              <a:lnSpc>
                <a:spcPct val="93000"/>
              </a:lnSpc>
              <a:buClr>
                <a:srgbClr val="000000"/>
              </a:buClr>
              <a:buSzPct val="45000"/>
              <a:buFont typeface="StarSymbol" charset="0"/>
              <a:buNone/>
            </a:pPr>
            <a:r>
              <a:rPr lang="en-GB" sz="975">
                <a:solidFill>
                  <a:srgbClr val="000000"/>
                </a:solidFill>
              </a:rPr>
              <a:t>SYN-ACK</a:t>
            </a:r>
          </a:p>
          <a:p>
            <a:pPr eaLnBrk="1">
              <a:buClr>
                <a:srgbClr val="000000"/>
              </a:buClr>
              <a:buSzPct val="45000"/>
              <a:buFont typeface="StarSymbol" charset="0"/>
              <a:buNone/>
            </a:pPr>
            <a:endParaRPr lang="en-GB" sz="975">
              <a:solidFill>
                <a:srgbClr val="000000"/>
              </a:solidFill>
            </a:endParaRPr>
          </a:p>
          <a:p>
            <a:pPr eaLnBrk="1">
              <a:buClr>
                <a:srgbClr val="000000"/>
              </a:buClr>
              <a:buSzPct val="45000"/>
              <a:buFont typeface="StarSymbol" charset="0"/>
              <a:buNone/>
            </a:pPr>
            <a:r>
              <a:rPr lang="en-GB" sz="975">
                <a:solidFill>
                  <a:srgbClr val="000000"/>
                </a:solidFill>
              </a:rPr>
              <a:t>seq-number, ack-number</a:t>
            </a:r>
          </a:p>
          <a:p>
            <a:pPr eaLnBrk="1">
              <a:buClr>
                <a:srgbClr val="000000"/>
              </a:buClr>
              <a:buSzPct val="45000"/>
              <a:buFont typeface="StarSymbol" charset="0"/>
              <a:buNone/>
            </a:pPr>
            <a:endParaRPr lang="en-GB" sz="450">
              <a:solidFill>
                <a:srgbClr val="000000"/>
              </a:solidFill>
            </a:endParaRPr>
          </a:p>
          <a:p>
            <a:pPr eaLnBrk="1">
              <a:buClr>
                <a:srgbClr val="000000"/>
              </a:buClr>
              <a:buSzPct val="45000"/>
              <a:buFont typeface="StarSymbol" charset="0"/>
              <a:buNone/>
            </a:pPr>
            <a:r>
              <a:rPr lang="en-GB" sz="975" b="1">
                <a:solidFill>
                  <a:srgbClr val="FF0000"/>
                </a:solidFill>
              </a:rPr>
              <a:t>TCP BUFFER ALLOCATED</a:t>
            </a:r>
          </a:p>
        </p:txBody>
      </p:sp>
    </p:spTree>
    <p:extLst>
      <p:ext uri="{BB962C8B-B14F-4D97-AF65-F5344CB8AC3E}">
        <p14:creationId xmlns:p14="http://schemas.microsoft.com/office/powerpoint/2010/main" val="181926701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69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6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7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70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9699">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699">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69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70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70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9699">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699">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70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70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9699">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699">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699">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70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animBg="1"/>
      <p:bldP spid="29703" grpId="0" animBg="1"/>
      <p:bldP spid="29704" grpId="0" animBg="1"/>
      <p:bldP spid="29705" grpId="0"/>
      <p:bldP spid="29706" grpId="0"/>
      <p:bldP spid="29707" grpId="0"/>
      <p:bldP spid="29708" grpId="0" animBg="1"/>
      <p:bldP spid="2970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12"/>
          </p:nvPr>
        </p:nvSpPr>
        <p:spPr/>
        <p:txBody>
          <a:bodyPr/>
          <a:lstStyle/>
          <a:p>
            <a:pPr>
              <a:defRPr/>
            </a:pPr>
            <a:fld id="{6DCBDA53-8E67-024A-BF11-19550DBF0919}" type="slidenum">
              <a:rPr lang="en-US"/>
              <a:pPr>
                <a:defRPr/>
              </a:pPr>
              <a:t>31</a:t>
            </a:fld>
            <a:endParaRPr lang="en-US"/>
          </a:p>
        </p:txBody>
      </p:sp>
      <p:sp>
        <p:nvSpPr>
          <p:cNvPr id="21506" name="Rectangle 2"/>
          <p:cNvSpPr>
            <a:spLocks noGrp="1" noChangeArrowheads="1"/>
          </p:cNvSpPr>
          <p:nvPr>
            <p:ph type="title"/>
          </p:nvPr>
        </p:nvSpPr>
        <p:spPr/>
        <p:txBody>
          <a:bodyPr/>
          <a:lstStyle/>
          <a:p>
            <a:pPr eaLnBrk="1" hangingPunct="1">
              <a:defRPr/>
            </a:pPr>
            <a:r>
              <a:rPr lang="en-US" dirty="0">
                <a:cs typeface="+mj-cs"/>
              </a:rPr>
              <a:t>Defense: </a:t>
            </a:r>
            <a:r>
              <a:rPr lang="en-US" dirty="0" err="1">
                <a:cs typeface="+mj-cs"/>
              </a:rPr>
              <a:t>uRPF</a:t>
            </a:r>
            <a:r>
              <a:rPr lang="en-US" dirty="0">
                <a:cs typeface="+mj-cs"/>
              </a:rPr>
              <a:t> Checks</a:t>
            </a:r>
          </a:p>
        </p:txBody>
      </p:sp>
      <p:sp>
        <p:nvSpPr>
          <p:cNvPr id="21507" name="Rectangle 3"/>
          <p:cNvSpPr>
            <a:spLocks noGrp="1" noChangeArrowheads="1"/>
          </p:cNvSpPr>
          <p:nvPr>
            <p:ph type="body" idx="1"/>
          </p:nvPr>
        </p:nvSpPr>
        <p:spPr>
          <a:xfrm>
            <a:off x="1485900" y="3863578"/>
            <a:ext cx="6172200" cy="1222772"/>
          </a:xfrm>
        </p:spPr>
        <p:txBody>
          <a:bodyPr>
            <a:normAutofit lnSpcReduction="10000"/>
          </a:bodyPr>
          <a:lstStyle/>
          <a:p>
            <a:pPr eaLnBrk="1" hangingPunct="1">
              <a:defRPr/>
            </a:pPr>
            <a:r>
              <a:rPr lang="en-US">
                <a:cs typeface="+mn-cs"/>
              </a:rPr>
              <a:t>Unicast Reverse Path Forwarding</a:t>
            </a:r>
          </a:p>
          <a:p>
            <a:pPr lvl="1" eaLnBrk="1" hangingPunct="1">
              <a:defRPr/>
            </a:pPr>
            <a:r>
              <a:rPr lang="en-US"/>
              <a:t>Cisco: </a:t>
            </a:r>
            <a:r>
              <a:rPr lang="ja-JP" altLang="en-US">
                <a:latin typeface="Arial"/>
              </a:rPr>
              <a:t>“</a:t>
            </a:r>
            <a:r>
              <a:rPr lang="en-US" b="1"/>
              <a:t>ip verify unicast reverse-path</a:t>
            </a:r>
            <a:r>
              <a:rPr lang="ja-JP" altLang="en-US" b="1">
                <a:latin typeface="Arial"/>
              </a:rPr>
              <a:t>”</a:t>
            </a:r>
            <a:endParaRPr lang="en-US"/>
          </a:p>
          <a:p>
            <a:pPr eaLnBrk="1" hangingPunct="1">
              <a:defRPr/>
            </a:pPr>
            <a:r>
              <a:rPr lang="en-US">
                <a:cs typeface="+mn-cs"/>
              </a:rPr>
              <a:t>Requires symmetric routing</a:t>
            </a:r>
          </a:p>
        </p:txBody>
      </p:sp>
      <p:sp>
        <p:nvSpPr>
          <p:cNvPr id="21508" name="Text Box 4"/>
          <p:cNvSpPr txBox="1">
            <a:spLocks noChangeArrowheads="1"/>
          </p:cNvSpPr>
          <p:nvPr/>
        </p:nvSpPr>
        <p:spPr bwMode="auto">
          <a:xfrm>
            <a:off x="1828800" y="914401"/>
            <a:ext cx="5086350" cy="507831"/>
          </a:xfrm>
          <a:prstGeom prst="rect">
            <a:avLst/>
          </a:prstGeom>
          <a:solidFill>
            <a:srgbClr val="D9D9D9"/>
          </a:solidFill>
          <a:ln>
            <a:noFill/>
          </a:ln>
          <a:effectLst/>
        </p:spPr>
        <p:txBody>
          <a:bodyPr>
            <a:spAutoFit/>
          </a:bodyPr>
          <a:lstStyle/>
          <a:p>
            <a:pPr algn="ctr">
              <a:spcBef>
                <a:spcPct val="20000"/>
              </a:spcBef>
              <a:defRPr/>
            </a:pPr>
            <a:r>
              <a:rPr lang="en-US" sz="1350" b="1" dirty="0">
                <a:solidFill>
                  <a:srgbClr val="FF0000"/>
                </a:solidFill>
              </a:rPr>
              <a:t>Accept packet from interface only if forwarding table entry for source IP address matches ingress interface</a:t>
            </a:r>
          </a:p>
        </p:txBody>
      </p:sp>
      <p:grpSp>
        <p:nvGrpSpPr>
          <p:cNvPr id="31749" name="Group 5"/>
          <p:cNvGrpSpPr>
            <a:grpSpLocks/>
          </p:cNvGrpSpPr>
          <p:nvPr/>
        </p:nvGrpSpPr>
        <p:grpSpPr bwMode="auto">
          <a:xfrm>
            <a:off x="2400300" y="1493044"/>
            <a:ext cx="4514850" cy="2278856"/>
            <a:chOff x="336" y="870"/>
            <a:chExt cx="5082" cy="2622"/>
          </a:xfrm>
          <a:solidFill>
            <a:srgbClr val="D9D9D9"/>
          </a:solidFill>
        </p:grpSpPr>
        <p:graphicFrame>
          <p:nvGraphicFramePr>
            <p:cNvPr id="31750" name="Object 6"/>
            <p:cNvGraphicFramePr>
              <a:graphicFrameLocks noChangeAspect="1"/>
            </p:cNvGraphicFramePr>
            <p:nvPr/>
          </p:nvGraphicFramePr>
          <p:xfrm>
            <a:off x="1321" y="1440"/>
            <a:ext cx="3825" cy="1728"/>
          </p:xfrm>
          <a:graphic>
            <a:graphicData uri="http://schemas.openxmlformats.org/presentationml/2006/ole">
              <mc:AlternateContent xmlns:mc="http://schemas.openxmlformats.org/markup-compatibility/2006">
                <mc:Choice xmlns:v="urn:schemas-microsoft-com:vml" Requires="v">
                  <p:oleObj name="Visio" r:id="rId3" imgW="6096000" imgH="2755900" progId="Visio.Drawing.6">
                    <p:embed/>
                  </p:oleObj>
                </mc:Choice>
                <mc:Fallback>
                  <p:oleObj name="Visio" r:id="rId3" imgW="6096000" imgH="275590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 y="1440"/>
                          <a:ext cx="3825" cy="17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21511" name="AutoShape 7"/>
            <p:cNvSpPr>
              <a:spLocks noChangeArrowheads="1"/>
            </p:cNvSpPr>
            <p:nvPr/>
          </p:nvSpPr>
          <p:spPr bwMode="auto">
            <a:xfrm>
              <a:off x="336" y="870"/>
              <a:ext cx="1530" cy="653"/>
            </a:xfrm>
            <a:prstGeom prst="wedgeRoundRectCallout">
              <a:avLst>
                <a:gd name="adj1" fmla="val 109606"/>
                <a:gd name="adj2" fmla="val 109176"/>
                <a:gd name="adj3" fmla="val 16667"/>
              </a:avLst>
            </a:prstGeom>
            <a:grp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r>
                <a:rPr lang="en-US" sz="1200" b="1">
                  <a:solidFill>
                    <a:srgbClr val="FF0000"/>
                  </a:solidFill>
                  <a:latin typeface="Tahoma" charset="0"/>
                </a:rPr>
                <a:t>Strict Mode </a:t>
              </a:r>
            </a:p>
            <a:p>
              <a:pPr algn="ctr" eaLnBrk="0" hangingPunct="0">
                <a:defRPr/>
              </a:pPr>
              <a:r>
                <a:rPr lang="en-US" sz="1200" b="1">
                  <a:solidFill>
                    <a:srgbClr val="FF0000"/>
                  </a:solidFill>
                  <a:latin typeface="Tahoma" charset="0"/>
                </a:rPr>
                <a:t>uRPF Enabled</a:t>
              </a:r>
            </a:p>
          </p:txBody>
        </p:sp>
        <p:sp>
          <p:nvSpPr>
            <p:cNvPr id="21512" name="AutoShape 8"/>
            <p:cNvSpPr>
              <a:spLocks noChangeArrowheads="1"/>
            </p:cNvSpPr>
            <p:nvPr/>
          </p:nvSpPr>
          <p:spPr bwMode="auto">
            <a:xfrm>
              <a:off x="336" y="2706"/>
              <a:ext cx="2640" cy="786"/>
            </a:xfrm>
            <a:prstGeom prst="roundRect">
              <a:avLst>
                <a:gd name="adj" fmla="val 16667"/>
              </a:avLst>
            </a:prstGeom>
            <a:grp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eaLnBrk="0" hangingPunct="0">
                <a:defRPr/>
              </a:pPr>
              <a:r>
                <a:rPr lang="ja-JP" altLang="en-US" sz="1200" b="1">
                  <a:latin typeface="Arial"/>
                </a:rPr>
                <a:t>“</a:t>
              </a:r>
              <a:r>
                <a:rPr lang="en-US" sz="1200" b="1">
                  <a:latin typeface="Tahoma" charset="0"/>
                </a:rPr>
                <a:t>A</a:t>
              </a:r>
              <a:r>
                <a:rPr lang="ja-JP" altLang="en-US" sz="1200" b="1">
                  <a:latin typeface="Arial"/>
                </a:rPr>
                <a:t>”</a:t>
              </a:r>
              <a:r>
                <a:rPr lang="en-US" sz="1200" b="1">
                  <a:latin typeface="Tahoma" charset="0"/>
                </a:rPr>
                <a:t> Routing Table</a:t>
              </a:r>
            </a:p>
            <a:p>
              <a:pPr algn="ctr" eaLnBrk="0" hangingPunct="0">
                <a:defRPr/>
              </a:pPr>
              <a:r>
                <a:rPr lang="en-US" sz="900">
                  <a:latin typeface="Courier New" charset="0"/>
                </a:rPr>
                <a:t>Destination       Next Hop</a:t>
              </a:r>
            </a:p>
            <a:p>
              <a:pPr algn="ctr" eaLnBrk="0" hangingPunct="0">
                <a:defRPr/>
              </a:pPr>
              <a:r>
                <a:rPr lang="en-US" sz="900">
                  <a:latin typeface="Courier New" charset="0"/>
                </a:rPr>
                <a:t>10.0.1.0/24       Int. 1</a:t>
              </a:r>
            </a:p>
            <a:p>
              <a:pPr algn="ctr" eaLnBrk="0" hangingPunct="0">
                <a:defRPr/>
              </a:pPr>
              <a:r>
                <a:rPr lang="en-US" sz="900">
                  <a:latin typeface="Courier New" charset="0"/>
                </a:rPr>
                <a:t>10.0.18.0/24      Int. 2</a:t>
              </a:r>
            </a:p>
          </p:txBody>
        </p:sp>
        <p:sp>
          <p:nvSpPr>
            <p:cNvPr id="21513" name="AutoShape 9"/>
            <p:cNvSpPr>
              <a:spLocks noChangeArrowheads="1"/>
            </p:cNvSpPr>
            <p:nvPr/>
          </p:nvSpPr>
          <p:spPr bwMode="auto">
            <a:xfrm>
              <a:off x="2124" y="984"/>
              <a:ext cx="3294" cy="318"/>
            </a:xfrm>
            <a:prstGeom prst="wedgeRoundRectCallout">
              <a:avLst>
                <a:gd name="adj1" fmla="val -21037"/>
                <a:gd name="adj2" fmla="val 267926"/>
                <a:gd name="adj3" fmla="val 16667"/>
              </a:avLst>
            </a:prstGeom>
            <a:grp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lgn="ctr" eaLnBrk="0" hangingPunct="0">
                <a:defRPr/>
              </a:pPr>
              <a:r>
                <a:rPr lang="en-US" sz="1200" b="1">
                  <a:solidFill>
                    <a:srgbClr val="FF0000"/>
                  </a:solidFill>
                  <a:latin typeface="Tahoma" charset="0"/>
                </a:rPr>
                <a:t>10.0.18.3 from wrong interface</a:t>
              </a:r>
            </a:p>
          </p:txBody>
        </p:sp>
      </p:grpSp>
    </p:spTree>
    <p:extLst>
      <p:ext uri="{BB962C8B-B14F-4D97-AF65-F5344CB8AC3E}">
        <p14:creationId xmlns:p14="http://schemas.microsoft.com/office/powerpoint/2010/main" val="13132611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pPr>
              <a:defRPr/>
            </a:pPr>
            <a:fld id="{797E87E6-20DE-DC48-9298-DEF107551A02}" type="slidenum">
              <a:rPr lang="en-US"/>
              <a:pPr>
                <a:defRPr/>
              </a:pPr>
              <a:t>32</a:t>
            </a:fld>
            <a:endParaRPr lang="en-US"/>
          </a:p>
        </p:txBody>
      </p:sp>
      <p:sp>
        <p:nvSpPr>
          <p:cNvPr id="23554" name="Rectangle 2"/>
          <p:cNvSpPr>
            <a:spLocks noGrp="1" noChangeArrowheads="1"/>
          </p:cNvSpPr>
          <p:nvPr>
            <p:ph type="title"/>
          </p:nvPr>
        </p:nvSpPr>
        <p:spPr/>
        <p:txBody>
          <a:bodyPr/>
          <a:lstStyle/>
          <a:p>
            <a:pPr eaLnBrk="1" hangingPunct="1">
              <a:defRPr/>
            </a:pPr>
            <a:r>
              <a:rPr lang="en-US">
                <a:cs typeface="+mj-cs"/>
              </a:rPr>
              <a:t>Problems with uRPF</a:t>
            </a:r>
          </a:p>
        </p:txBody>
      </p:sp>
      <p:sp>
        <p:nvSpPr>
          <p:cNvPr id="23555" name="Rectangle 3"/>
          <p:cNvSpPr>
            <a:spLocks noGrp="1" noChangeArrowheads="1"/>
          </p:cNvSpPr>
          <p:nvPr>
            <p:ph type="body" idx="1"/>
          </p:nvPr>
        </p:nvSpPr>
        <p:spPr>
          <a:xfrm>
            <a:off x="1485900" y="4146541"/>
            <a:ext cx="6172200" cy="765572"/>
          </a:xfrm>
        </p:spPr>
        <p:txBody>
          <a:bodyPr/>
          <a:lstStyle/>
          <a:p>
            <a:pPr eaLnBrk="1" hangingPunct="1">
              <a:defRPr/>
            </a:pPr>
            <a:r>
              <a:rPr lang="en-US" dirty="0">
                <a:cs typeface="+mn-cs"/>
              </a:rPr>
              <a:t>Asymmetric routing…</a:t>
            </a:r>
          </a:p>
        </p:txBody>
      </p:sp>
      <p:pic>
        <p:nvPicPr>
          <p:cNvPr id="235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550" y="1231107"/>
            <a:ext cx="4857750" cy="23693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571116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China’s Great Cannon</a:t>
            </a:r>
          </a:p>
        </p:txBody>
      </p:sp>
      <p:sp>
        <p:nvSpPr>
          <p:cNvPr id="3" name="Content Placeholder 2"/>
          <p:cNvSpPr>
            <a:spLocks noGrp="1"/>
          </p:cNvSpPr>
          <p:nvPr>
            <p:ph idx="1"/>
          </p:nvPr>
        </p:nvSpPr>
        <p:spPr>
          <a:xfrm>
            <a:off x="1143000" y="1200151"/>
            <a:ext cx="3527175" cy="3394472"/>
          </a:xfrm>
        </p:spPr>
        <p:txBody>
          <a:bodyPr>
            <a:normAutofit lnSpcReduction="10000"/>
          </a:bodyPr>
          <a:lstStyle/>
          <a:p>
            <a:r>
              <a:rPr lang="en-US" sz="1800" dirty="0"/>
              <a:t>March 26, 2016: </a:t>
            </a:r>
            <a:r>
              <a:rPr lang="en-US" sz="1800" dirty="0" err="1"/>
              <a:t>Github</a:t>
            </a:r>
            <a:r>
              <a:rPr lang="en-US" sz="1800" dirty="0"/>
              <a:t> pages run by </a:t>
            </a:r>
            <a:r>
              <a:rPr lang="en-US" sz="1800" dirty="0" err="1"/>
              <a:t>Greatfire.org</a:t>
            </a:r>
            <a:r>
              <a:rPr lang="en-US" sz="1800" dirty="0"/>
              <a:t> are victims of </a:t>
            </a:r>
            <a:r>
              <a:rPr lang="en-US" sz="1800" dirty="0" err="1"/>
              <a:t>DoS</a:t>
            </a:r>
            <a:r>
              <a:rPr lang="en-US" sz="1800" dirty="0"/>
              <a:t> attack</a:t>
            </a:r>
          </a:p>
          <a:p>
            <a:endParaRPr lang="en-US" sz="1800" dirty="0"/>
          </a:p>
          <a:p>
            <a:r>
              <a:rPr lang="en-US" sz="1800" dirty="0"/>
              <a:t>Malicious traffic directed from </a:t>
            </a:r>
            <a:r>
              <a:rPr lang="en-US" sz="1800" dirty="0" err="1"/>
              <a:t>Baidu</a:t>
            </a:r>
            <a:r>
              <a:rPr lang="en-US" sz="1800" dirty="0"/>
              <a:t> servers</a:t>
            </a:r>
          </a:p>
          <a:p>
            <a:pPr lvl="1"/>
            <a:r>
              <a:rPr lang="en-US" sz="1500" dirty="0" err="1"/>
              <a:t>Baidu</a:t>
            </a:r>
            <a:r>
              <a:rPr lang="en-US" sz="1500" dirty="0"/>
              <a:t> said that their servers were not compromised…</a:t>
            </a:r>
          </a:p>
          <a:p>
            <a:pPr lvl="1"/>
            <a:endParaRPr lang="en-US" sz="1500" dirty="0"/>
          </a:p>
          <a:p>
            <a:r>
              <a:rPr lang="en-US" sz="1800" dirty="0"/>
              <a:t>Instead: Traffic manipulation of “bystander” systems (i.e., client browsers)</a:t>
            </a:r>
          </a:p>
        </p:txBody>
      </p:sp>
      <p:pic>
        <p:nvPicPr>
          <p:cNvPr id="4" name="Picture 3"/>
          <p:cNvPicPr>
            <a:picLocks noChangeAspect="1"/>
          </p:cNvPicPr>
          <p:nvPr/>
        </p:nvPicPr>
        <p:blipFill>
          <a:blip r:embed="rId2"/>
          <a:stretch>
            <a:fillRect/>
          </a:stretch>
        </p:blipFill>
        <p:spPr>
          <a:xfrm>
            <a:off x="4575668" y="1063228"/>
            <a:ext cx="3168876" cy="2776613"/>
          </a:xfrm>
          <a:prstGeom prst="rect">
            <a:avLst/>
          </a:prstGeom>
        </p:spPr>
      </p:pic>
    </p:spTree>
    <p:extLst>
      <p:ext uri="{BB962C8B-B14F-4D97-AF65-F5344CB8AC3E}">
        <p14:creationId xmlns:p14="http://schemas.microsoft.com/office/powerpoint/2010/main" val="1588515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“On-Path” Attack System</a:t>
            </a:r>
          </a:p>
        </p:txBody>
      </p:sp>
      <p:sp>
        <p:nvSpPr>
          <p:cNvPr id="3" name="Content Placeholder 2"/>
          <p:cNvSpPr>
            <a:spLocks noGrp="1"/>
          </p:cNvSpPr>
          <p:nvPr>
            <p:ph idx="1"/>
          </p:nvPr>
        </p:nvSpPr>
        <p:spPr>
          <a:xfrm>
            <a:off x="1192350" y="942564"/>
            <a:ext cx="6738258" cy="1064218"/>
          </a:xfrm>
        </p:spPr>
        <p:txBody>
          <a:bodyPr>
            <a:normAutofit fontScale="70000" lnSpcReduction="20000"/>
          </a:bodyPr>
          <a:lstStyle/>
          <a:p>
            <a:r>
              <a:rPr lang="en-US" dirty="0"/>
              <a:t>Eavesdrop traffic between China &amp; rest of world</a:t>
            </a:r>
          </a:p>
          <a:p>
            <a:pPr lvl="1"/>
            <a:r>
              <a:rPr lang="en-US" dirty="0"/>
              <a:t>Terminate requests for banned content with TCP RST</a:t>
            </a:r>
          </a:p>
          <a:p>
            <a:r>
              <a:rPr lang="en-US" dirty="0"/>
              <a:t>Appears to be co-located with the “Great Firewall”, load-balanced</a:t>
            </a:r>
          </a:p>
          <a:p>
            <a:r>
              <a:rPr lang="en-US" dirty="0"/>
              <a:t>Differences: probabilistic, no packet reassembly</a:t>
            </a:r>
          </a:p>
        </p:txBody>
      </p:sp>
      <p:pic>
        <p:nvPicPr>
          <p:cNvPr id="4" name="Picture 3"/>
          <p:cNvPicPr>
            <a:picLocks noChangeAspect="1"/>
          </p:cNvPicPr>
          <p:nvPr/>
        </p:nvPicPr>
        <p:blipFill>
          <a:blip r:embed="rId2"/>
          <a:stretch>
            <a:fillRect/>
          </a:stretch>
        </p:blipFill>
        <p:spPr>
          <a:xfrm>
            <a:off x="2746621" y="2143183"/>
            <a:ext cx="3802271" cy="3000317"/>
          </a:xfrm>
          <a:prstGeom prst="rect">
            <a:avLst/>
          </a:prstGeom>
        </p:spPr>
      </p:pic>
    </p:spTree>
    <p:extLst>
      <p:ext uri="{BB962C8B-B14F-4D97-AF65-F5344CB8AC3E}">
        <p14:creationId xmlns:p14="http://schemas.microsoft.com/office/powerpoint/2010/main" val="19684990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China’s “Great Cannon”</a:t>
            </a:r>
          </a:p>
        </p:txBody>
      </p:sp>
      <p:pic>
        <p:nvPicPr>
          <p:cNvPr id="4" name="Picture 3"/>
          <p:cNvPicPr>
            <a:picLocks noChangeAspect="1"/>
          </p:cNvPicPr>
          <p:nvPr/>
        </p:nvPicPr>
        <p:blipFill>
          <a:blip r:embed="rId2"/>
          <a:stretch>
            <a:fillRect/>
          </a:stretch>
        </p:blipFill>
        <p:spPr>
          <a:xfrm>
            <a:off x="1143000" y="847725"/>
            <a:ext cx="6858000" cy="3442911"/>
          </a:xfrm>
          <a:prstGeom prst="rect">
            <a:avLst/>
          </a:prstGeom>
        </p:spPr>
      </p:pic>
    </p:spTree>
    <p:extLst>
      <p:ext uri="{BB962C8B-B14F-4D97-AF65-F5344CB8AC3E}">
        <p14:creationId xmlns:p14="http://schemas.microsoft.com/office/powerpoint/2010/main" val="794032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Great Cannon: Inject </a:t>
            </a:r>
            <a:r>
              <a:rPr lang="en-US" dirty="0" err="1"/>
              <a:t>Javascript</a:t>
            </a:r>
            <a:endParaRPr lang="en-US" dirty="0"/>
          </a:p>
        </p:txBody>
      </p:sp>
      <p:pic>
        <p:nvPicPr>
          <p:cNvPr id="3" name="Picture 2"/>
          <p:cNvPicPr>
            <a:picLocks noChangeAspect="1"/>
          </p:cNvPicPr>
          <p:nvPr/>
        </p:nvPicPr>
        <p:blipFill>
          <a:blip r:embed="rId2"/>
          <a:stretch>
            <a:fillRect/>
          </a:stretch>
        </p:blipFill>
        <p:spPr>
          <a:xfrm>
            <a:off x="1143000" y="876300"/>
            <a:ext cx="6858000" cy="3387353"/>
          </a:xfrm>
          <a:prstGeom prst="rect">
            <a:avLst/>
          </a:prstGeom>
        </p:spPr>
      </p:pic>
    </p:spTree>
    <p:extLst>
      <p:ext uri="{BB962C8B-B14F-4D97-AF65-F5344CB8AC3E}">
        <p14:creationId xmlns:p14="http://schemas.microsoft.com/office/powerpoint/2010/main" val="886293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Great Cannon: Direct HTTP at Victim</a:t>
            </a:r>
          </a:p>
        </p:txBody>
      </p:sp>
      <p:pic>
        <p:nvPicPr>
          <p:cNvPr id="3" name="Picture 2"/>
          <p:cNvPicPr>
            <a:picLocks noChangeAspect="1"/>
          </p:cNvPicPr>
          <p:nvPr/>
        </p:nvPicPr>
        <p:blipFill>
          <a:blip r:embed="rId2"/>
          <a:stretch>
            <a:fillRect/>
          </a:stretch>
        </p:blipFill>
        <p:spPr>
          <a:xfrm>
            <a:off x="1143000" y="1425443"/>
            <a:ext cx="6858000" cy="3130969"/>
          </a:xfrm>
          <a:prstGeom prst="rect">
            <a:avLst/>
          </a:prstGeom>
        </p:spPr>
      </p:pic>
    </p:spTree>
    <p:extLst>
      <p:ext uri="{BB962C8B-B14F-4D97-AF65-F5344CB8AC3E}">
        <p14:creationId xmlns:p14="http://schemas.microsoft.com/office/powerpoint/2010/main" val="2202970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Were the Attacking Clients?</a:t>
            </a:r>
          </a:p>
        </p:txBody>
      </p:sp>
      <p:pic>
        <p:nvPicPr>
          <p:cNvPr id="3" name="Picture 2"/>
          <p:cNvPicPr>
            <a:picLocks noChangeAspect="1"/>
          </p:cNvPicPr>
          <p:nvPr/>
        </p:nvPicPr>
        <p:blipFill>
          <a:blip r:embed="rId2"/>
          <a:stretch>
            <a:fillRect/>
          </a:stretch>
        </p:blipFill>
        <p:spPr>
          <a:xfrm>
            <a:off x="1896028" y="1144165"/>
            <a:ext cx="5261170" cy="3799310"/>
          </a:xfrm>
          <a:prstGeom prst="rect">
            <a:avLst/>
          </a:prstGeom>
        </p:spPr>
      </p:pic>
    </p:spTree>
    <p:extLst>
      <p:ext uri="{BB962C8B-B14F-4D97-AF65-F5344CB8AC3E}">
        <p14:creationId xmlns:p14="http://schemas.microsoft.com/office/powerpoint/2010/main" val="34954943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Domains Had Code Injected?</a:t>
            </a:r>
          </a:p>
        </p:txBody>
      </p:sp>
      <p:sp>
        <p:nvSpPr>
          <p:cNvPr id="4" name="Content Placeholder 3"/>
          <p:cNvSpPr>
            <a:spLocks noGrp="1"/>
          </p:cNvSpPr>
          <p:nvPr>
            <p:ph idx="1"/>
          </p:nvPr>
        </p:nvSpPr>
        <p:spPr>
          <a:xfrm>
            <a:off x="1485900" y="961570"/>
            <a:ext cx="6172200" cy="733711"/>
          </a:xfrm>
        </p:spPr>
        <p:txBody>
          <a:bodyPr>
            <a:normAutofit fontScale="92500" lnSpcReduction="20000"/>
          </a:bodyPr>
          <a:lstStyle/>
          <a:p>
            <a:r>
              <a:rPr lang="en-US" dirty="0"/>
              <a:t>Most common: </a:t>
            </a:r>
            <a:r>
              <a:rPr lang="en-US" dirty="0" err="1">
                <a:latin typeface="American Typewriter"/>
                <a:cs typeface="American Typewriter"/>
              </a:rPr>
              <a:t>pos.baidu.com</a:t>
            </a:r>
            <a:endParaRPr lang="en-US" dirty="0">
              <a:latin typeface="American Typewriter"/>
              <a:cs typeface="American Typewriter"/>
            </a:endParaRPr>
          </a:p>
          <a:p>
            <a:r>
              <a:rPr lang="en-US" dirty="0" err="1">
                <a:cs typeface="American Typewriter"/>
              </a:rPr>
              <a:t>Baidu</a:t>
            </a:r>
            <a:r>
              <a:rPr lang="en-US" dirty="0">
                <a:cs typeface="American Typewriter"/>
              </a:rPr>
              <a:t> is fourth most-visited site globally</a:t>
            </a:r>
          </a:p>
        </p:txBody>
      </p:sp>
      <p:pic>
        <p:nvPicPr>
          <p:cNvPr id="3" name="Picture 2"/>
          <p:cNvPicPr>
            <a:picLocks noChangeAspect="1"/>
          </p:cNvPicPr>
          <p:nvPr/>
        </p:nvPicPr>
        <p:blipFill>
          <a:blip r:embed="rId2"/>
          <a:stretch>
            <a:fillRect/>
          </a:stretch>
        </p:blipFill>
        <p:spPr>
          <a:xfrm>
            <a:off x="1295400" y="1775222"/>
            <a:ext cx="6543675" cy="2819400"/>
          </a:xfrm>
          <a:prstGeom prst="rect">
            <a:avLst/>
          </a:prstGeom>
        </p:spPr>
      </p:pic>
    </p:spTree>
    <p:extLst>
      <p:ext uri="{BB962C8B-B14F-4D97-AF65-F5344CB8AC3E}">
        <p14:creationId xmlns:p14="http://schemas.microsoft.com/office/powerpoint/2010/main" val="1226446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IoT-Based Botnets</a:t>
            </a:r>
            <a:br>
              <a:rPr lang="en-US" dirty="0"/>
            </a:br>
            <a:r>
              <a:rPr lang="en-US" dirty="0"/>
              <a:t>(More on Botnets Soon…)</a:t>
            </a:r>
          </a:p>
        </p:txBody>
      </p:sp>
      <p:pic>
        <p:nvPicPr>
          <p:cNvPr id="4" name="Picture 3"/>
          <p:cNvPicPr>
            <a:picLocks noChangeAspect="1"/>
          </p:cNvPicPr>
          <p:nvPr/>
        </p:nvPicPr>
        <p:blipFill>
          <a:blip r:embed="rId2"/>
          <a:stretch>
            <a:fillRect/>
          </a:stretch>
        </p:blipFill>
        <p:spPr>
          <a:xfrm>
            <a:off x="2664670" y="1141729"/>
            <a:ext cx="3553017" cy="4001771"/>
          </a:xfrm>
          <a:prstGeom prst="rect">
            <a:avLst/>
          </a:prstGeom>
        </p:spPr>
      </p:pic>
      <p:pic>
        <p:nvPicPr>
          <p:cNvPr id="5" name="Picture 4"/>
          <p:cNvPicPr>
            <a:picLocks noChangeAspect="1"/>
          </p:cNvPicPr>
          <p:nvPr/>
        </p:nvPicPr>
        <p:blipFill>
          <a:blip r:embed="rId3"/>
          <a:stretch>
            <a:fillRect/>
          </a:stretch>
        </p:blipFill>
        <p:spPr>
          <a:xfrm>
            <a:off x="1143000" y="1866191"/>
            <a:ext cx="6858000" cy="795421"/>
          </a:xfrm>
          <a:prstGeom prst="rect">
            <a:avLst/>
          </a:prstGeom>
        </p:spPr>
      </p:pic>
    </p:spTree>
    <p:extLst>
      <p:ext uri="{BB962C8B-B14F-4D97-AF65-F5344CB8AC3E}">
        <p14:creationId xmlns:p14="http://schemas.microsoft.com/office/powerpoint/2010/main" val="23203948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41010-B419-D665-1E10-C5028796B2F2}"/>
              </a:ext>
            </a:extLst>
          </p:cNvPr>
          <p:cNvSpPr>
            <a:spLocks noGrp="1"/>
          </p:cNvSpPr>
          <p:nvPr>
            <p:ph type="title"/>
          </p:nvPr>
        </p:nvSpPr>
        <p:spPr>
          <a:xfrm>
            <a:off x="457200" y="1295307"/>
            <a:ext cx="8229600" cy="857250"/>
          </a:xfrm>
        </p:spPr>
        <p:txBody>
          <a:bodyPr/>
          <a:lstStyle/>
          <a:p>
            <a:r>
              <a:rPr lang="en-US" dirty="0"/>
              <a:t>Active Probing</a:t>
            </a:r>
          </a:p>
        </p:txBody>
      </p:sp>
    </p:spTree>
    <p:extLst>
      <p:ext uri="{BB962C8B-B14F-4D97-AF65-F5344CB8AC3E}">
        <p14:creationId xmlns:p14="http://schemas.microsoft.com/office/powerpoint/2010/main" val="1592992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p:nvPr/>
        </p:nvSpPr>
        <p:spPr>
          <a:xfrm>
            <a:off x="4085387" y="2914424"/>
            <a:ext cx="2787695" cy="2188512"/>
          </a:xfrm>
          <a:prstGeom prst="cloud">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br>
              <a:rPr lang="en">
                <a:solidFill>
                  <a:srgbClr val="666666"/>
                </a:solidFill>
              </a:rPr>
            </a:br>
            <a:br>
              <a:rPr lang="en">
                <a:solidFill>
                  <a:srgbClr val="666666"/>
                </a:solidFill>
              </a:rPr>
            </a:br>
            <a:br>
              <a:rPr lang="en">
                <a:solidFill>
                  <a:srgbClr val="666666"/>
                </a:solidFill>
              </a:rPr>
            </a:br>
            <a:br>
              <a:rPr lang="en">
                <a:solidFill>
                  <a:srgbClr val="666666"/>
                </a:solidFill>
              </a:rPr>
            </a:br>
            <a:r>
              <a:rPr lang="en">
                <a:solidFill>
                  <a:srgbClr val="666666"/>
                </a:solidFill>
              </a:rPr>
              <a:t>Internet</a:t>
            </a:r>
          </a:p>
        </p:txBody>
      </p:sp>
      <p:sp>
        <p:nvSpPr>
          <p:cNvPr id="112" name="Shape 11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Circumventing Internet Censorship Using Proxies</a:t>
            </a:r>
          </a:p>
          <a:p>
            <a:pPr lvl="0" rtl="0">
              <a:spcBef>
                <a:spcPts val="0"/>
              </a:spcBef>
              <a:buNone/>
            </a:pPr>
            <a:endParaRPr/>
          </a:p>
        </p:txBody>
      </p:sp>
      <p:pic>
        <p:nvPicPr>
          <p:cNvPr id="113" name="Shape 113"/>
          <p:cNvPicPr preferRelativeResize="0"/>
          <p:nvPr/>
        </p:nvPicPr>
        <p:blipFill>
          <a:blip r:embed="rId3">
            <a:alphaModFix amt="68000"/>
          </a:blip>
          <a:stretch>
            <a:fillRect/>
          </a:stretch>
        </p:blipFill>
        <p:spPr>
          <a:xfrm>
            <a:off x="7245472" y="3594024"/>
            <a:ext cx="1546812" cy="1016473"/>
          </a:xfrm>
          <a:prstGeom prst="rect">
            <a:avLst/>
          </a:prstGeom>
          <a:noFill/>
          <a:ln>
            <a:noFill/>
          </a:ln>
        </p:spPr>
      </p:pic>
      <p:sp>
        <p:nvSpPr>
          <p:cNvPr id="114" name="Shape 114"/>
          <p:cNvSpPr txBox="1"/>
          <p:nvPr/>
        </p:nvSpPr>
        <p:spPr>
          <a:xfrm>
            <a:off x="7429600" y="3864475"/>
            <a:ext cx="1336800" cy="572699"/>
          </a:xfrm>
          <a:prstGeom prst="rect">
            <a:avLst/>
          </a:prstGeom>
          <a:noFill/>
          <a:ln>
            <a:noFill/>
          </a:ln>
        </p:spPr>
        <p:txBody>
          <a:bodyPr lIns="91425" tIns="91425" rIns="91425" bIns="91425" anchor="t" anchorCtr="0">
            <a:noAutofit/>
          </a:bodyPr>
          <a:lstStyle/>
          <a:p>
            <a:pPr lvl="0" rtl="0">
              <a:spcBef>
                <a:spcPts val="0"/>
              </a:spcBef>
              <a:buNone/>
            </a:pPr>
            <a:r>
              <a:rPr lang="en" b="1"/>
              <a:t>Web servers</a:t>
            </a:r>
          </a:p>
        </p:txBody>
      </p:sp>
      <p:pic>
        <p:nvPicPr>
          <p:cNvPr id="115" name="Shape 115"/>
          <p:cNvPicPr preferRelativeResize="0"/>
          <p:nvPr/>
        </p:nvPicPr>
        <p:blipFill>
          <a:blip r:embed="rId4">
            <a:alphaModFix/>
          </a:blip>
          <a:stretch>
            <a:fillRect/>
          </a:stretch>
        </p:blipFill>
        <p:spPr>
          <a:xfrm>
            <a:off x="113724" y="3559447"/>
            <a:ext cx="1683499" cy="1175250"/>
          </a:xfrm>
          <a:prstGeom prst="rect">
            <a:avLst/>
          </a:prstGeom>
          <a:noFill/>
          <a:ln>
            <a:noFill/>
          </a:ln>
        </p:spPr>
      </p:pic>
      <p:cxnSp>
        <p:nvCxnSpPr>
          <p:cNvPr id="116" name="Shape 116"/>
          <p:cNvCxnSpPr>
            <a:stCxn id="117" idx="1"/>
            <a:endCxn id="118" idx="2"/>
          </p:cNvCxnSpPr>
          <p:nvPr/>
        </p:nvCxnSpPr>
        <p:spPr>
          <a:xfrm rot="10800000" flipH="1">
            <a:off x="2860434" y="4008680"/>
            <a:ext cx="852600" cy="93600"/>
          </a:xfrm>
          <a:prstGeom prst="straightConnector1">
            <a:avLst/>
          </a:prstGeom>
          <a:noFill/>
          <a:ln w="28575" cap="flat" cmpd="sng">
            <a:solidFill>
              <a:srgbClr val="000000"/>
            </a:solidFill>
            <a:prstDash val="dash"/>
            <a:round/>
            <a:headEnd type="none" w="lg" len="lg"/>
            <a:tailEnd type="triangle" w="lg" len="lg"/>
          </a:ln>
        </p:spPr>
      </p:cxnSp>
      <p:pic>
        <p:nvPicPr>
          <p:cNvPr id="119" name="Shape 119"/>
          <p:cNvPicPr preferRelativeResize="0"/>
          <p:nvPr/>
        </p:nvPicPr>
        <p:blipFill>
          <a:blip r:embed="rId5">
            <a:alphaModFix/>
          </a:blip>
          <a:stretch>
            <a:fillRect/>
          </a:stretch>
        </p:blipFill>
        <p:spPr>
          <a:xfrm>
            <a:off x="2456837" y="3901212"/>
            <a:ext cx="402087" cy="402087"/>
          </a:xfrm>
          <a:prstGeom prst="rect">
            <a:avLst/>
          </a:prstGeom>
          <a:noFill/>
          <a:ln>
            <a:noFill/>
          </a:ln>
        </p:spPr>
      </p:pic>
      <p:cxnSp>
        <p:nvCxnSpPr>
          <p:cNvPr id="120" name="Shape 120"/>
          <p:cNvCxnSpPr>
            <a:stCxn id="118" idx="0"/>
            <a:endCxn id="113" idx="1"/>
          </p:cNvCxnSpPr>
          <p:nvPr/>
        </p:nvCxnSpPr>
        <p:spPr>
          <a:xfrm>
            <a:off x="6489772" y="4008661"/>
            <a:ext cx="755700" cy="93600"/>
          </a:xfrm>
          <a:prstGeom prst="straightConnector1">
            <a:avLst/>
          </a:prstGeom>
          <a:noFill/>
          <a:ln w="28575" cap="flat" cmpd="sng">
            <a:solidFill>
              <a:srgbClr val="000000"/>
            </a:solidFill>
            <a:prstDash val="dash"/>
            <a:round/>
            <a:headEnd type="none" w="lg" len="lg"/>
            <a:tailEnd type="triangle" w="lg" len="lg"/>
          </a:ln>
        </p:spPr>
      </p:cxnSp>
      <p:cxnSp>
        <p:nvCxnSpPr>
          <p:cNvPr id="121" name="Shape 121"/>
          <p:cNvCxnSpPr>
            <a:stCxn id="118" idx="2"/>
            <a:endCxn id="118" idx="0"/>
          </p:cNvCxnSpPr>
          <p:nvPr/>
        </p:nvCxnSpPr>
        <p:spPr>
          <a:xfrm>
            <a:off x="3713034" y="4008680"/>
            <a:ext cx="2776800" cy="0"/>
          </a:xfrm>
          <a:prstGeom prst="straightConnector1">
            <a:avLst/>
          </a:prstGeom>
          <a:noFill/>
          <a:ln w="28575" cap="flat" cmpd="sng">
            <a:solidFill>
              <a:srgbClr val="000000"/>
            </a:solidFill>
            <a:prstDash val="dash"/>
            <a:round/>
            <a:headEnd type="none" w="lg" len="lg"/>
            <a:tailEnd type="triangle" w="lg" len="lg"/>
          </a:ln>
        </p:spPr>
      </p:cxnSp>
      <p:sp>
        <p:nvSpPr>
          <p:cNvPr id="122" name="Shape 12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41</a:t>
            </a:fld>
            <a:endParaRPr lang="en"/>
          </a:p>
        </p:txBody>
      </p:sp>
      <p:cxnSp>
        <p:nvCxnSpPr>
          <p:cNvPr id="123" name="Shape 123"/>
          <p:cNvCxnSpPr>
            <a:stCxn id="124" idx="3"/>
            <a:endCxn id="125" idx="1"/>
          </p:cNvCxnSpPr>
          <p:nvPr/>
        </p:nvCxnSpPr>
        <p:spPr>
          <a:xfrm>
            <a:off x="1797225" y="4102267"/>
            <a:ext cx="659700" cy="0"/>
          </a:xfrm>
          <a:prstGeom prst="straightConnector1">
            <a:avLst/>
          </a:prstGeom>
          <a:noFill/>
          <a:ln w="28575" cap="flat" cmpd="sng">
            <a:solidFill>
              <a:srgbClr val="000000"/>
            </a:solidFill>
            <a:prstDash val="dash"/>
            <a:round/>
            <a:headEnd type="none" w="lg" len="lg"/>
            <a:tailEnd type="stealth" w="lg" len="lg"/>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body" idx="1"/>
          </p:nvPr>
        </p:nvSpPr>
        <p:spPr>
          <a:xfrm>
            <a:off x="86354" y="1039824"/>
            <a:ext cx="8520599" cy="3416400"/>
          </a:xfrm>
          <a:prstGeom prst="rect">
            <a:avLst/>
          </a:prstGeom>
          <a:ln>
            <a:noFill/>
          </a:ln>
        </p:spPr>
        <p:txBody>
          <a:bodyPr lIns="91425" tIns="91425" rIns="91425" bIns="91425" anchor="t" anchorCtr="0">
            <a:noAutofit/>
          </a:bodyPr>
          <a:lstStyle/>
          <a:p>
            <a:pPr marL="571500" lvl="0" indent="-342900" rtl="0">
              <a:spcBef>
                <a:spcPts val="0"/>
              </a:spcBef>
              <a:buFont typeface="Arial"/>
              <a:buChar char="•"/>
            </a:pPr>
            <a:r>
              <a:rPr lang="en" dirty="0"/>
              <a:t>Not everyone can connect to all web servers</a:t>
            </a:r>
          </a:p>
          <a:p>
            <a:pPr marL="571500" lvl="0" indent="-342900" rtl="0">
              <a:spcBef>
                <a:spcPts val="0"/>
              </a:spcBef>
              <a:buFont typeface="Arial"/>
              <a:buChar char="•"/>
            </a:pPr>
            <a:r>
              <a:rPr lang="en" dirty="0"/>
              <a:t>Many use </a:t>
            </a:r>
            <a:r>
              <a:rPr lang="en" b="1" dirty="0">
                <a:solidFill>
                  <a:srgbClr val="980000"/>
                </a:solidFill>
              </a:rPr>
              <a:t>proxy servers</a:t>
            </a:r>
            <a:r>
              <a:rPr lang="en" dirty="0"/>
              <a:t> to circumvent censorship</a:t>
            </a:r>
          </a:p>
          <a:p>
            <a:pPr marL="571500" lvl="0" indent="-342900" rtl="0">
              <a:spcBef>
                <a:spcPts val="0"/>
              </a:spcBef>
              <a:buFont typeface="Arial"/>
              <a:buChar char="•"/>
            </a:pPr>
            <a:r>
              <a:rPr lang="en" dirty="0"/>
              <a:t>Governments are getting smarter at detecting proxy servers</a:t>
            </a:r>
          </a:p>
        </p:txBody>
      </p:sp>
      <p:sp>
        <p:nvSpPr>
          <p:cNvPr id="200" name="Shape 20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dirty="0"/>
              <a:t>Circumventing Internet Censorship Using Proxies</a:t>
            </a:r>
          </a:p>
          <a:p>
            <a:pPr lvl="0" rtl="0">
              <a:spcBef>
                <a:spcPts val="0"/>
              </a:spcBef>
              <a:buNone/>
            </a:pPr>
            <a:endParaRPr dirty="0"/>
          </a:p>
        </p:txBody>
      </p:sp>
      <p:pic>
        <p:nvPicPr>
          <p:cNvPr id="201" name="Shape 201"/>
          <p:cNvPicPr preferRelativeResize="0"/>
          <p:nvPr/>
        </p:nvPicPr>
        <p:blipFill>
          <a:blip r:embed="rId3">
            <a:alphaModFix amt="68000"/>
          </a:blip>
          <a:stretch>
            <a:fillRect/>
          </a:stretch>
        </p:blipFill>
        <p:spPr>
          <a:xfrm>
            <a:off x="7245472" y="3594024"/>
            <a:ext cx="1546812" cy="1016473"/>
          </a:xfrm>
          <a:prstGeom prst="rect">
            <a:avLst/>
          </a:prstGeom>
          <a:noFill/>
          <a:ln>
            <a:noFill/>
          </a:ln>
        </p:spPr>
      </p:pic>
      <p:sp>
        <p:nvSpPr>
          <p:cNvPr id="202" name="Shape 202"/>
          <p:cNvSpPr txBox="1"/>
          <p:nvPr/>
        </p:nvSpPr>
        <p:spPr>
          <a:xfrm>
            <a:off x="7429600" y="3864475"/>
            <a:ext cx="1336800" cy="572699"/>
          </a:xfrm>
          <a:prstGeom prst="rect">
            <a:avLst/>
          </a:prstGeom>
          <a:noFill/>
          <a:ln>
            <a:noFill/>
          </a:ln>
        </p:spPr>
        <p:txBody>
          <a:bodyPr lIns="91425" tIns="91425" rIns="91425" bIns="91425" anchor="t" anchorCtr="0">
            <a:noAutofit/>
          </a:bodyPr>
          <a:lstStyle/>
          <a:p>
            <a:pPr lvl="0" rtl="0">
              <a:spcBef>
                <a:spcPts val="0"/>
              </a:spcBef>
              <a:buNone/>
            </a:pPr>
            <a:r>
              <a:rPr lang="en" b="1"/>
              <a:t>Web servers</a:t>
            </a:r>
          </a:p>
        </p:txBody>
      </p:sp>
      <p:pic>
        <p:nvPicPr>
          <p:cNvPr id="203" name="Shape 203"/>
          <p:cNvPicPr preferRelativeResize="0"/>
          <p:nvPr/>
        </p:nvPicPr>
        <p:blipFill>
          <a:blip r:embed="rId4">
            <a:alphaModFix/>
          </a:blip>
          <a:stretch>
            <a:fillRect/>
          </a:stretch>
        </p:blipFill>
        <p:spPr>
          <a:xfrm>
            <a:off x="2456837" y="3901212"/>
            <a:ext cx="402087" cy="402087"/>
          </a:xfrm>
          <a:prstGeom prst="rect">
            <a:avLst/>
          </a:prstGeom>
          <a:noFill/>
          <a:ln>
            <a:noFill/>
          </a:ln>
        </p:spPr>
      </p:pic>
      <p:sp>
        <p:nvSpPr>
          <p:cNvPr id="204" name="Shape 204"/>
          <p:cNvSpPr/>
          <p:nvPr/>
        </p:nvSpPr>
        <p:spPr>
          <a:xfrm>
            <a:off x="4085387" y="2914424"/>
            <a:ext cx="2787695" cy="2188512"/>
          </a:xfrm>
          <a:prstGeom prst="cloud">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br>
              <a:rPr lang="en">
                <a:solidFill>
                  <a:srgbClr val="666666"/>
                </a:solidFill>
              </a:rPr>
            </a:br>
            <a:br>
              <a:rPr lang="en">
                <a:solidFill>
                  <a:srgbClr val="666666"/>
                </a:solidFill>
              </a:rPr>
            </a:br>
            <a:br>
              <a:rPr lang="en">
                <a:solidFill>
                  <a:srgbClr val="666666"/>
                </a:solidFill>
              </a:rPr>
            </a:br>
            <a:br>
              <a:rPr lang="en">
                <a:solidFill>
                  <a:srgbClr val="666666"/>
                </a:solidFill>
              </a:rPr>
            </a:br>
            <a:r>
              <a:rPr lang="en">
                <a:solidFill>
                  <a:srgbClr val="666666"/>
                </a:solidFill>
              </a:rPr>
              <a:t>Internet</a:t>
            </a:r>
          </a:p>
        </p:txBody>
      </p:sp>
      <p:pic>
        <p:nvPicPr>
          <p:cNvPr id="205" name="Shape 205"/>
          <p:cNvPicPr preferRelativeResize="0"/>
          <p:nvPr/>
        </p:nvPicPr>
        <p:blipFill>
          <a:blip r:embed="rId5">
            <a:alphaModFix/>
          </a:blip>
          <a:stretch>
            <a:fillRect/>
          </a:stretch>
        </p:blipFill>
        <p:spPr>
          <a:xfrm flipH="1">
            <a:off x="2458371" y="3953177"/>
            <a:ext cx="402075" cy="298191"/>
          </a:xfrm>
          <a:prstGeom prst="rect">
            <a:avLst/>
          </a:prstGeom>
          <a:noFill/>
          <a:ln>
            <a:noFill/>
          </a:ln>
        </p:spPr>
      </p:pic>
      <p:cxnSp>
        <p:nvCxnSpPr>
          <p:cNvPr id="206" name="Shape 206"/>
          <p:cNvCxnSpPr>
            <a:stCxn id="205" idx="2"/>
            <a:endCxn id="207" idx="0"/>
          </p:cNvCxnSpPr>
          <p:nvPr/>
        </p:nvCxnSpPr>
        <p:spPr>
          <a:xfrm>
            <a:off x="2659409" y="4251368"/>
            <a:ext cx="3000" cy="359100"/>
          </a:xfrm>
          <a:prstGeom prst="straightConnector1">
            <a:avLst/>
          </a:prstGeom>
          <a:noFill/>
          <a:ln w="9525" cap="flat" cmpd="sng">
            <a:solidFill>
              <a:schemeClr val="dk2"/>
            </a:solidFill>
            <a:prstDash val="solid"/>
            <a:round/>
            <a:headEnd type="triangle" w="lg" len="lg"/>
            <a:tailEnd type="triangle" w="lg" len="lg"/>
          </a:ln>
        </p:spPr>
      </p:cxnSp>
      <p:sp>
        <p:nvSpPr>
          <p:cNvPr id="208" name="Shape 208"/>
          <p:cNvSpPr txBox="1"/>
          <p:nvPr/>
        </p:nvSpPr>
        <p:spPr>
          <a:xfrm>
            <a:off x="4504125" y="3330750"/>
            <a:ext cx="1413599" cy="116699"/>
          </a:xfrm>
          <a:prstGeom prst="rect">
            <a:avLst/>
          </a:prstGeom>
          <a:noFill/>
          <a:ln>
            <a:noFill/>
          </a:ln>
        </p:spPr>
        <p:txBody>
          <a:bodyPr lIns="91425" tIns="91425" rIns="91425" bIns="91425" anchor="t" anchorCtr="0">
            <a:noAutofit/>
          </a:bodyPr>
          <a:lstStyle/>
          <a:p>
            <a:pPr lvl="0" rtl="0">
              <a:spcBef>
                <a:spcPts val="0"/>
              </a:spcBef>
              <a:buNone/>
            </a:pPr>
            <a:r>
              <a:rPr lang="en"/>
              <a:t>Proxy server</a:t>
            </a:r>
          </a:p>
        </p:txBody>
      </p:sp>
      <p:cxnSp>
        <p:nvCxnSpPr>
          <p:cNvPr id="209" name="Shape 209"/>
          <p:cNvCxnSpPr>
            <a:stCxn id="205" idx="1"/>
            <a:endCxn id="210" idx="1"/>
          </p:cNvCxnSpPr>
          <p:nvPr/>
        </p:nvCxnSpPr>
        <p:spPr>
          <a:xfrm rot="10800000" flipH="1">
            <a:off x="2860446" y="3732073"/>
            <a:ext cx="637799" cy="370200"/>
          </a:xfrm>
          <a:prstGeom prst="straightConnector1">
            <a:avLst/>
          </a:prstGeom>
          <a:noFill/>
          <a:ln w="28575" cap="flat" cmpd="sng">
            <a:solidFill>
              <a:srgbClr val="000000"/>
            </a:solidFill>
            <a:prstDash val="dash"/>
            <a:round/>
            <a:headEnd type="none" w="lg" len="lg"/>
            <a:tailEnd type="triangle" w="lg" len="lg"/>
          </a:ln>
        </p:spPr>
      </p:cxnSp>
      <p:pic>
        <p:nvPicPr>
          <p:cNvPr id="211" name="Shape 211"/>
          <p:cNvPicPr preferRelativeResize="0"/>
          <p:nvPr/>
        </p:nvPicPr>
        <p:blipFill>
          <a:blip r:embed="rId6">
            <a:alphaModFix/>
          </a:blip>
          <a:stretch>
            <a:fillRect/>
          </a:stretch>
        </p:blipFill>
        <p:spPr>
          <a:xfrm>
            <a:off x="4897201" y="3032399"/>
            <a:ext cx="402074" cy="402074"/>
          </a:xfrm>
          <a:prstGeom prst="rect">
            <a:avLst/>
          </a:prstGeom>
          <a:noFill/>
          <a:ln>
            <a:noFill/>
          </a:ln>
        </p:spPr>
      </p:pic>
      <p:sp>
        <p:nvSpPr>
          <p:cNvPr id="212" name="Shape 2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42</a:t>
            </a:fld>
            <a:endParaRPr lang="en"/>
          </a:p>
        </p:txBody>
      </p:sp>
      <p:sp>
        <p:nvSpPr>
          <p:cNvPr id="213" name="Shape 213"/>
          <p:cNvSpPr txBox="1"/>
          <p:nvPr/>
        </p:nvSpPr>
        <p:spPr>
          <a:xfrm>
            <a:off x="6439353" y="968137"/>
            <a:ext cx="2581803" cy="1028842"/>
          </a:xfrm>
          <a:prstGeom prst="rect">
            <a:avLst/>
          </a:prstGeom>
          <a:solidFill>
            <a:srgbClr val="BFBFBF"/>
          </a:solidFill>
          <a:ln>
            <a:noFill/>
          </a:ln>
        </p:spPr>
        <p:txBody>
          <a:bodyPr lIns="91425" tIns="91425" rIns="91425" bIns="91425" anchor="t" anchorCtr="0">
            <a:noAutofit/>
          </a:bodyPr>
          <a:lstStyle/>
          <a:p>
            <a:pPr lvl="0" algn="ctr" rtl="0">
              <a:spcBef>
                <a:spcPts val="0"/>
              </a:spcBef>
              <a:spcAft>
                <a:spcPts val="1600"/>
              </a:spcAft>
              <a:buNone/>
            </a:pPr>
            <a:r>
              <a:rPr lang="en" sz="2000" b="1" dirty="0">
                <a:solidFill>
                  <a:srgbClr val="980000"/>
                </a:solidFill>
              </a:rPr>
              <a:t>How do governments find these proxies?</a:t>
            </a:r>
          </a:p>
        </p:txBody>
      </p:sp>
      <p:pic>
        <p:nvPicPr>
          <p:cNvPr id="214" name="Shape 214" descr="Untitled.png"/>
          <p:cNvPicPr preferRelativeResize="0"/>
          <p:nvPr/>
        </p:nvPicPr>
        <p:blipFill>
          <a:blip r:embed="rId7">
            <a:alphaModFix/>
          </a:blip>
          <a:stretch>
            <a:fillRect/>
          </a:stretch>
        </p:blipFill>
        <p:spPr>
          <a:xfrm>
            <a:off x="2456850" y="4645071"/>
            <a:ext cx="402075" cy="322678"/>
          </a:xfrm>
          <a:prstGeom prst="rect">
            <a:avLst/>
          </a:prstGeom>
          <a:noFill/>
          <a:ln>
            <a:noFill/>
          </a:ln>
        </p:spPr>
      </p:pic>
      <p:cxnSp>
        <p:nvCxnSpPr>
          <p:cNvPr id="215" name="Shape 215"/>
          <p:cNvCxnSpPr>
            <a:stCxn id="216" idx="3"/>
            <a:endCxn id="217" idx="1"/>
          </p:cNvCxnSpPr>
          <p:nvPr/>
        </p:nvCxnSpPr>
        <p:spPr>
          <a:xfrm>
            <a:off x="1797225" y="4102267"/>
            <a:ext cx="659700" cy="0"/>
          </a:xfrm>
          <a:prstGeom prst="straightConnector1">
            <a:avLst/>
          </a:prstGeom>
          <a:noFill/>
          <a:ln w="28575" cap="flat" cmpd="sng">
            <a:solidFill>
              <a:srgbClr val="000000"/>
            </a:solidFill>
            <a:prstDash val="dash"/>
            <a:round/>
            <a:headEnd type="none" w="lg" len="lg"/>
            <a:tailEnd type="stealth" w="lg" len="lg"/>
          </a:ln>
        </p:spPr>
      </p:cxnSp>
      <p:pic>
        <p:nvPicPr>
          <p:cNvPr id="218" name="Shape 218"/>
          <p:cNvPicPr preferRelativeResize="0"/>
          <p:nvPr/>
        </p:nvPicPr>
        <p:blipFill>
          <a:blip r:embed="rId8">
            <a:alphaModFix/>
          </a:blip>
          <a:stretch>
            <a:fillRect/>
          </a:stretch>
        </p:blipFill>
        <p:spPr>
          <a:xfrm>
            <a:off x="166650" y="3516100"/>
            <a:ext cx="1630575" cy="1451649"/>
          </a:xfrm>
          <a:prstGeom prst="rect">
            <a:avLst/>
          </a:prstGeom>
          <a:noFill/>
          <a:ln>
            <a:noFill/>
          </a:ln>
        </p:spPr>
      </p:pic>
      <p:sp>
        <p:nvSpPr>
          <p:cNvPr id="219" name="Shape 219"/>
          <p:cNvSpPr/>
          <p:nvPr/>
        </p:nvSpPr>
        <p:spPr>
          <a:xfrm>
            <a:off x="3261925" y="3635650"/>
            <a:ext cx="311100" cy="402000"/>
          </a:xfrm>
          <a:prstGeom prst="mathMultiply">
            <a:avLst>
              <a:gd name="adj1" fmla="val 23520"/>
            </a:avLst>
          </a:prstGeom>
          <a:solidFill>
            <a:srgbClr val="FF0000"/>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311700" y="445025"/>
            <a:ext cx="8769900" cy="572700"/>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How GFW Discovers Hidden Circumvention Servers*</a:t>
            </a:r>
          </a:p>
          <a:p>
            <a:pPr lvl="0" rtl="0">
              <a:spcBef>
                <a:spcPts val="0"/>
              </a:spcBef>
              <a:buClr>
                <a:schemeClr val="dk1"/>
              </a:buClr>
              <a:buSzPct val="39285"/>
              <a:buFont typeface="Arial"/>
              <a:buNone/>
            </a:pPr>
            <a:endParaRPr/>
          </a:p>
          <a:p>
            <a:pPr lvl="0">
              <a:spcBef>
                <a:spcPts val="0"/>
              </a:spcBef>
              <a:buNone/>
            </a:pPr>
            <a:endParaRPr/>
          </a:p>
        </p:txBody>
      </p:sp>
      <p:sp>
        <p:nvSpPr>
          <p:cNvPr id="225" name="Shape 225"/>
          <p:cNvSpPr txBox="1">
            <a:spLocks noGrp="1"/>
          </p:cNvSpPr>
          <p:nvPr>
            <p:ph type="body" idx="1"/>
          </p:nvPr>
        </p:nvSpPr>
        <p:spPr>
          <a:xfrm>
            <a:off x="311700" y="1152475"/>
            <a:ext cx="8520599" cy="2749314"/>
          </a:xfrm>
          <a:prstGeom prst="rect">
            <a:avLst/>
          </a:prstGeom>
        </p:spPr>
        <p:txBody>
          <a:bodyPr lIns="91425" tIns="91425" rIns="91425" bIns="91425" anchor="t" anchorCtr="0">
            <a:noAutofit/>
          </a:bodyPr>
          <a:lstStyle/>
          <a:p>
            <a:pPr marL="342900" lvl="0" indent="-342900" rtl="0">
              <a:lnSpc>
                <a:spcPct val="100000"/>
              </a:lnSpc>
              <a:spcBef>
                <a:spcPts val="0"/>
              </a:spcBef>
              <a:buFont typeface="Arial"/>
              <a:buChar char="•"/>
            </a:pPr>
            <a:r>
              <a:rPr lang="en" sz="2400" dirty="0"/>
              <a:t>We focus on the </a:t>
            </a:r>
            <a:r>
              <a:rPr lang="en" sz="2400" b="1" dirty="0">
                <a:solidFill>
                  <a:srgbClr val="980000"/>
                </a:solidFill>
              </a:rPr>
              <a:t>GFW</a:t>
            </a:r>
            <a:r>
              <a:rPr lang="en" sz="2400" dirty="0"/>
              <a:t> and </a:t>
            </a:r>
            <a:r>
              <a:rPr lang="en" sz="2400" b="1" dirty="0">
                <a:solidFill>
                  <a:srgbClr val="980000"/>
                </a:solidFill>
              </a:rPr>
              <a:t>Tor</a:t>
            </a:r>
            <a:endParaRPr lang="en-US" sz="2400" b="1" dirty="0">
              <a:solidFill>
                <a:srgbClr val="980000"/>
              </a:solidFill>
            </a:endParaRPr>
          </a:p>
          <a:p>
            <a:pPr marL="342900" lvl="0" indent="-342900" rtl="0">
              <a:lnSpc>
                <a:spcPct val="100000"/>
              </a:lnSpc>
              <a:spcBef>
                <a:spcPts val="0"/>
              </a:spcBef>
              <a:buFont typeface="Arial"/>
              <a:buChar char="•"/>
            </a:pPr>
            <a:r>
              <a:rPr lang="en" sz="2400" dirty="0"/>
              <a:t>GFW is a</a:t>
            </a:r>
            <a:r>
              <a:rPr lang="en" sz="2400" dirty="0">
                <a:solidFill>
                  <a:srgbClr val="980000"/>
                </a:solidFill>
              </a:rPr>
              <a:t> </a:t>
            </a:r>
            <a:r>
              <a:rPr lang="en" sz="2400" b="1" dirty="0">
                <a:solidFill>
                  <a:srgbClr val="980000"/>
                </a:solidFill>
              </a:rPr>
              <a:t>sophisticated censorship system</a:t>
            </a:r>
            <a:endParaRPr lang="en-US" sz="2400" b="1" dirty="0">
              <a:solidFill>
                <a:srgbClr val="980000"/>
              </a:solidFill>
            </a:endParaRPr>
          </a:p>
          <a:p>
            <a:pPr marL="342900" lvl="0" indent="-342900" rtl="0">
              <a:lnSpc>
                <a:spcPct val="100000"/>
              </a:lnSpc>
              <a:spcBef>
                <a:spcPts val="0"/>
              </a:spcBef>
              <a:buFont typeface="Arial"/>
              <a:buChar char="•"/>
            </a:pPr>
            <a:r>
              <a:rPr lang="en" sz="2400" dirty="0"/>
              <a:t>Tor has a long history of being used for </a:t>
            </a:r>
            <a:r>
              <a:rPr lang="en" sz="2400" b="1" dirty="0">
                <a:solidFill>
                  <a:srgbClr val="980000"/>
                </a:solidFill>
              </a:rPr>
              <a:t>circumventing</a:t>
            </a:r>
            <a:r>
              <a:rPr lang="en" sz="2400" dirty="0">
                <a:solidFill>
                  <a:srgbClr val="980000"/>
                </a:solidFill>
              </a:rPr>
              <a:t> </a:t>
            </a:r>
            <a:r>
              <a:rPr lang="en" sz="2400" b="1" dirty="0">
                <a:solidFill>
                  <a:srgbClr val="980000"/>
                </a:solidFill>
              </a:rPr>
              <a:t>government censorship</a:t>
            </a:r>
          </a:p>
          <a:p>
            <a:pPr marL="171450" lvl="0" indent="-171450" rtl="0">
              <a:lnSpc>
                <a:spcPct val="100000"/>
              </a:lnSpc>
              <a:spcBef>
                <a:spcPts val="0"/>
              </a:spcBef>
              <a:buClr>
                <a:schemeClr val="dk1"/>
              </a:buClr>
              <a:buSzPct val="91666"/>
              <a:buFont typeface="Arial"/>
              <a:buChar char="•"/>
            </a:pPr>
            <a:endParaRPr sz="2400" dirty="0"/>
          </a:p>
          <a:p>
            <a:pPr marL="171450" lvl="0" indent="-171450" rtl="0">
              <a:lnSpc>
                <a:spcPct val="100000"/>
              </a:lnSpc>
              <a:spcBef>
                <a:spcPts val="0"/>
              </a:spcBef>
              <a:buFont typeface="Arial"/>
              <a:buChar char="•"/>
            </a:pPr>
            <a:endParaRPr sz="2400" dirty="0"/>
          </a:p>
          <a:p>
            <a:pPr marL="342900" lvl="0" indent="-342900">
              <a:lnSpc>
                <a:spcPct val="100000"/>
              </a:lnSpc>
              <a:spcBef>
                <a:spcPts val="0"/>
              </a:spcBef>
              <a:buFont typeface="Arial"/>
              <a:buChar char="•"/>
            </a:pPr>
            <a:endParaRPr sz="2400" dirty="0"/>
          </a:p>
        </p:txBody>
      </p:sp>
      <p:sp>
        <p:nvSpPr>
          <p:cNvPr id="226" name="Shape 22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43</a:t>
            </a:fld>
            <a:endParaRPr lang="en"/>
          </a:p>
        </p:txBody>
      </p:sp>
      <p:sp>
        <p:nvSpPr>
          <p:cNvPr id="227" name="Shape 227"/>
          <p:cNvSpPr txBox="1"/>
          <p:nvPr/>
        </p:nvSpPr>
        <p:spPr>
          <a:xfrm>
            <a:off x="392550" y="4441225"/>
            <a:ext cx="8358900" cy="615600"/>
          </a:xfrm>
          <a:prstGeom prst="rect">
            <a:avLst/>
          </a:prstGeom>
          <a:noFill/>
          <a:ln>
            <a:noFill/>
          </a:ln>
        </p:spPr>
        <p:txBody>
          <a:bodyPr lIns="91425" tIns="91425" rIns="91425" bIns="91425" anchor="t" anchorCtr="0">
            <a:noAutofit/>
          </a:bodyPr>
          <a:lstStyle/>
          <a:p>
            <a:pPr lvl="0" rtl="0">
              <a:spcBef>
                <a:spcPts val="0"/>
              </a:spcBef>
              <a:spcAft>
                <a:spcPts val="1600"/>
              </a:spcAft>
              <a:buNone/>
            </a:pPr>
            <a:r>
              <a:rPr lang="en" sz="1200">
                <a:solidFill>
                  <a:schemeClr val="dk1"/>
                </a:solidFill>
              </a:rPr>
              <a:t>*How the Great Firewall discovers hidden circumvention servers </a:t>
            </a:r>
            <a:br>
              <a:rPr lang="en" sz="1200">
                <a:solidFill>
                  <a:schemeClr val="dk1"/>
                </a:solidFill>
              </a:rPr>
            </a:br>
            <a:r>
              <a:rPr lang="en" sz="800">
                <a:solidFill>
                  <a:schemeClr val="dk1"/>
                </a:solidFill>
              </a:rPr>
              <a:t>Roya Ensafi, David Fifield, Philipp Winter, Nick Feamster, Nicholas Weaver, and Vern Paxson (IMC2015)</a:t>
            </a:r>
          </a:p>
          <a:p>
            <a:pPr lvl="0">
              <a:spcBef>
                <a:spcPts val="0"/>
              </a:spcBef>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Censorship Arms Race: GFW vs. Tor</a:t>
            </a:r>
          </a:p>
          <a:p>
            <a:pPr lvl="0" rtl="0">
              <a:spcBef>
                <a:spcPts val="0"/>
              </a:spcBef>
              <a:buNone/>
            </a:pPr>
            <a:endParaRPr/>
          </a:p>
        </p:txBody>
      </p:sp>
      <p:pic>
        <p:nvPicPr>
          <p:cNvPr id="233" name="Shape 233" descr="Copy of Torproject.png"/>
          <p:cNvPicPr preferRelativeResize="0"/>
          <p:nvPr/>
        </p:nvPicPr>
        <p:blipFill>
          <a:blip r:embed="rId3">
            <a:alphaModFix/>
          </a:blip>
          <a:stretch>
            <a:fillRect/>
          </a:stretch>
        </p:blipFill>
        <p:spPr>
          <a:xfrm>
            <a:off x="2125687" y="1017724"/>
            <a:ext cx="910649" cy="682949"/>
          </a:xfrm>
          <a:prstGeom prst="rect">
            <a:avLst/>
          </a:prstGeom>
          <a:noFill/>
          <a:ln>
            <a:noFill/>
          </a:ln>
        </p:spPr>
      </p:pic>
      <p:cxnSp>
        <p:nvCxnSpPr>
          <p:cNvPr id="234" name="Shape 234"/>
          <p:cNvCxnSpPr/>
          <p:nvPr/>
        </p:nvCxnSpPr>
        <p:spPr>
          <a:xfrm>
            <a:off x="382925" y="1780050"/>
            <a:ext cx="0" cy="2701199"/>
          </a:xfrm>
          <a:prstGeom prst="straightConnector1">
            <a:avLst/>
          </a:prstGeom>
          <a:noFill/>
          <a:ln w="28575" cap="flat" cmpd="sng">
            <a:solidFill>
              <a:schemeClr val="dk2"/>
            </a:solidFill>
            <a:prstDash val="solid"/>
            <a:round/>
            <a:headEnd type="none" w="lg" len="lg"/>
            <a:tailEnd type="triangle" w="lg" len="lg"/>
          </a:ln>
        </p:spPr>
      </p:cxnSp>
      <p:sp>
        <p:nvSpPr>
          <p:cNvPr id="235" name="Shape 235"/>
          <p:cNvSpPr txBox="1"/>
          <p:nvPr/>
        </p:nvSpPr>
        <p:spPr>
          <a:xfrm rot="-5398616">
            <a:off x="-220447" y="2762858"/>
            <a:ext cx="745200" cy="351899"/>
          </a:xfrm>
          <a:prstGeom prst="rect">
            <a:avLst/>
          </a:prstGeom>
          <a:noFill/>
          <a:ln>
            <a:noFill/>
          </a:ln>
        </p:spPr>
        <p:txBody>
          <a:bodyPr lIns="91425" tIns="91425" rIns="91425" bIns="91425" anchor="t" anchorCtr="0">
            <a:noAutofit/>
          </a:bodyPr>
          <a:lstStyle/>
          <a:p>
            <a:pPr lvl="0" rtl="0">
              <a:spcBef>
                <a:spcPts val="0"/>
              </a:spcBef>
              <a:buNone/>
            </a:pPr>
            <a:r>
              <a:rPr lang="en" sz="1800"/>
              <a:t>Time</a:t>
            </a:r>
          </a:p>
        </p:txBody>
      </p:sp>
      <p:pic>
        <p:nvPicPr>
          <p:cNvPr id="236" name="Shape 236" descr="chinamap16.png"/>
          <p:cNvPicPr preferRelativeResize="0"/>
          <p:nvPr/>
        </p:nvPicPr>
        <p:blipFill>
          <a:blip r:embed="rId4">
            <a:alphaModFix/>
          </a:blip>
          <a:stretch>
            <a:fillRect/>
          </a:stretch>
        </p:blipFill>
        <p:spPr>
          <a:xfrm>
            <a:off x="6259237" y="1017725"/>
            <a:ext cx="1337300" cy="1081875"/>
          </a:xfrm>
          <a:prstGeom prst="rect">
            <a:avLst/>
          </a:prstGeom>
          <a:noFill/>
          <a:ln>
            <a:noFill/>
          </a:ln>
        </p:spPr>
      </p:pic>
      <p:sp>
        <p:nvSpPr>
          <p:cNvPr id="237" name="Shape 23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44</a:t>
            </a:fld>
            <a:endParaRPr lang="en"/>
          </a:p>
        </p:txBody>
      </p:sp>
      <p:sp>
        <p:nvSpPr>
          <p:cNvPr id="238" name="Shape 238"/>
          <p:cNvSpPr/>
          <p:nvPr/>
        </p:nvSpPr>
        <p:spPr>
          <a:xfrm>
            <a:off x="972675" y="19245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br>
              <a:rPr lang="en">
                <a:solidFill>
                  <a:schemeClr val="dk1"/>
                </a:solidFill>
              </a:rPr>
            </a:br>
            <a:r>
              <a:rPr lang="en">
                <a:solidFill>
                  <a:schemeClr val="dk1"/>
                </a:solidFill>
              </a:rPr>
              <a:t>Use </a:t>
            </a:r>
            <a:r>
              <a:rPr lang="en" b="1">
                <a:solidFill>
                  <a:schemeClr val="dk1"/>
                </a:solidFill>
              </a:rPr>
              <a:t>public Tor network</a:t>
            </a:r>
            <a:r>
              <a:rPr lang="en">
                <a:solidFill>
                  <a:schemeClr val="dk1"/>
                </a:solidFill>
              </a:rPr>
              <a:t> to</a:t>
            </a:r>
          </a:p>
          <a:p>
            <a:pPr lvl="0" algn="ctr" rtl="0">
              <a:spcBef>
                <a:spcPts val="0"/>
              </a:spcBef>
              <a:buNone/>
            </a:pPr>
            <a:r>
              <a:rPr lang="en">
                <a:solidFill>
                  <a:schemeClr val="dk1"/>
                </a:solidFill>
              </a:rPr>
              <a:t>circumvent GFW</a:t>
            </a:r>
          </a:p>
          <a:p>
            <a:pPr lvl="0" rtl="0">
              <a:spcBef>
                <a:spcPts val="0"/>
              </a:spcBef>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Censorship Arms Race: GFW vs. Tor</a:t>
            </a:r>
          </a:p>
          <a:p>
            <a:pPr lvl="0" rtl="0">
              <a:spcBef>
                <a:spcPts val="0"/>
              </a:spcBef>
              <a:buNone/>
            </a:pPr>
            <a:endParaRPr/>
          </a:p>
        </p:txBody>
      </p:sp>
      <p:pic>
        <p:nvPicPr>
          <p:cNvPr id="244" name="Shape 244" descr="Copy of Torproject.png"/>
          <p:cNvPicPr preferRelativeResize="0"/>
          <p:nvPr/>
        </p:nvPicPr>
        <p:blipFill>
          <a:blip r:embed="rId3">
            <a:alphaModFix/>
          </a:blip>
          <a:stretch>
            <a:fillRect/>
          </a:stretch>
        </p:blipFill>
        <p:spPr>
          <a:xfrm>
            <a:off x="2125687" y="1017724"/>
            <a:ext cx="910649" cy="682949"/>
          </a:xfrm>
          <a:prstGeom prst="rect">
            <a:avLst/>
          </a:prstGeom>
          <a:noFill/>
          <a:ln>
            <a:noFill/>
          </a:ln>
        </p:spPr>
      </p:pic>
      <p:cxnSp>
        <p:nvCxnSpPr>
          <p:cNvPr id="245" name="Shape 245"/>
          <p:cNvCxnSpPr/>
          <p:nvPr/>
        </p:nvCxnSpPr>
        <p:spPr>
          <a:xfrm>
            <a:off x="382925" y="1780050"/>
            <a:ext cx="0" cy="2701199"/>
          </a:xfrm>
          <a:prstGeom prst="straightConnector1">
            <a:avLst/>
          </a:prstGeom>
          <a:noFill/>
          <a:ln w="28575" cap="flat" cmpd="sng">
            <a:solidFill>
              <a:schemeClr val="dk2"/>
            </a:solidFill>
            <a:prstDash val="solid"/>
            <a:round/>
            <a:headEnd type="none" w="lg" len="lg"/>
            <a:tailEnd type="triangle" w="lg" len="lg"/>
          </a:ln>
        </p:spPr>
      </p:cxnSp>
      <p:sp>
        <p:nvSpPr>
          <p:cNvPr id="246" name="Shape 246"/>
          <p:cNvSpPr txBox="1"/>
          <p:nvPr/>
        </p:nvSpPr>
        <p:spPr>
          <a:xfrm rot="-5398616">
            <a:off x="-220447" y="2762858"/>
            <a:ext cx="745200" cy="351899"/>
          </a:xfrm>
          <a:prstGeom prst="rect">
            <a:avLst/>
          </a:prstGeom>
          <a:noFill/>
          <a:ln>
            <a:noFill/>
          </a:ln>
        </p:spPr>
        <p:txBody>
          <a:bodyPr lIns="91425" tIns="91425" rIns="91425" bIns="91425" anchor="t" anchorCtr="0">
            <a:noAutofit/>
          </a:bodyPr>
          <a:lstStyle/>
          <a:p>
            <a:pPr lvl="0" rtl="0">
              <a:spcBef>
                <a:spcPts val="0"/>
              </a:spcBef>
              <a:buNone/>
            </a:pPr>
            <a:r>
              <a:rPr lang="en" sz="1800"/>
              <a:t>Time</a:t>
            </a:r>
          </a:p>
        </p:txBody>
      </p:sp>
      <p:pic>
        <p:nvPicPr>
          <p:cNvPr id="247" name="Shape 247" descr="chinamap16.png"/>
          <p:cNvPicPr preferRelativeResize="0"/>
          <p:nvPr/>
        </p:nvPicPr>
        <p:blipFill>
          <a:blip r:embed="rId4">
            <a:alphaModFix/>
          </a:blip>
          <a:stretch>
            <a:fillRect/>
          </a:stretch>
        </p:blipFill>
        <p:spPr>
          <a:xfrm>
            <a:off x="6259237" y="1017725"/>
            <a:ext cx="1337300" cy="1081875"/>
          </a:xfrm>
          <a:prstGeom prst="rect">
            <a:avLst/>
          </a:prstGeom>
          <a:noFill/>
          <a:ln>
            <a:noFill/>
          </a:ln>
        </p:spPr>
      </p:pic>
      <p:sp>
        <p:nvSpPr>
          <p:cNvPr id="248" name="Shape 24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45</a:t>
            </a:fld>
            <a:endParaRPr lang="en"/>
          </a:p>
        </p:txBody>
      </p:sp>
      <p:cxnSp>
        <p:nvCxnSpPr>
          <p:cNvPr id="249" name="Shape 249"/>
          <p:cNvCxnSpPr>
            <a:stCxn id="250" idx="3"/>
            <a:endCxn id="251" idx="1"/>
          </p:cNvCxnSpPr>
          <p:nvPr/>
        </p:nvCxnSpPr>
        <p:spPr>
          <a:xfrm>
            <a:off x="4295775" y="2297100"/>
            <a:ext cx="900900" cy="297300"/>
          </a:xfrm>
          <a:prstGeom prst="straightConnector1">
            <a:avLst/>
          </a:prstGeom>
          <a:noFill/>
          <a:ln w="28575" cap="flat" cmpd="sng">
            <a:solidFill>
              <a:schemeClr val="dk2"/>
            </a:solidFill>
            <a:prstDash val="solid"/>
            <a:round/>
            <a:headEnd type="none" w="lg" len="lg"/>
            <a:tailEnd type="triangle" w="lg" len="lg"/>
          </a:ln>
        </p:spPr>
      </p:cxnSp>
      <p:sp>
        <p:nvSpPr>
          <p:cNvPr id="250" name="Shape 250"/>
          <p:cNvSpPr/>
          <p:nvPr/>
        </p:nvSpPr>
        <p:spPr>
          <a:xfrm>
            <a:off x="972675" y="19245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br>
              <a:rPr lang="en">
                <a:solidFill>
                  <a:schemeClr val="dk1"/>
                </a:solidFill>
              </a:rPr>
            </a:br>
            <a:r>
              <a:rPr lang="en">
                <a:solidFill>
                  <a:schemeClr val="dk1"/>
                </a:solidFill>
              </a:rPr>
              <a:t>Use </a:t>
            </a:r>
            <a:r>
              <a:rPr lang="en" b="1">
                <a:solidFill>
                  <a:schemeClr val="dk1"/>
                </a:solidFill>
              </a:rPr>
              <a:t>public Tor network</a:t>
            </a:r>
            <a:r>
              <a:rPr lang="en">
                <a:solidFill>
                  <a:schemeClr val="dk1"/>
                </a:solidFill>
              </a:rPr>
              <a:t> to</a:t>
            </a:r>
          </a:p>
          <a:p>
            <a:pPr lvl="0" algn="ctr" rtl="0">
              <a:spcBef>
                <a:spcPts val="0"/>
              </a:spcBef>
              <a:buNone/>
            </a:pPr>
            <a:r>
              <a:rPr lang="en">
                <a:solidFill>
                  <a:schemeClr val="dk1"/>
                </a:solidFill>
              </a:rPr>
              <a:t>circumvent GFW</a:t>
            </a:r>
          </a:p>
          <a:p>
            <a:pPr lvl="0" rtl="0">
              <a:spcBef>
                <a:spcPts val="0"/>
              </a:spcBef>
              <a:buNone/>
            </a:pPr>
            <a:endParaRPr/>
          </a:p>
        </p:txBody>
      </p:sp>
      <p:sp>
        <p:nvSpPr>
          <p:cNvPr id="251" name="Shape 251"/>
          <p:cNvSpPr/>
          <p:nvPr/>
        </p:nvSpPr>
        <p:spPr>
          <a:xfrm>
            <a:off x="5196600" y="22864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b="1">
                <a:solidFill>
                  <a:schemeClr val="dk1"/>
                </a:solidFill>
              </a:rPr>
              <a:t>Download</a:t>
            </a:r>
            <a:r>
              <a:rPr lang="en">
                <a:solidFill>
                  <a:schemeClr val="dk1"/>
                </a:solidFill>
              </a:rPr>
              <a:t> consensus and </a:t>
            </a:r>
            <a:r>
              <a:rPr lang="en" b="1">
                <a:solidFill>
                  <a:schemeClr val="dk1"/>
                </a:solidFill>
              </a:rPr>
              <a:t>block relays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Censorship Arms Race: GFW vs. Tor</a:t>
            </a:r>
          </a:p>
          <a:p>
            <a:pPr lvl="0" rtl="0">
              <a:spcBef>
                <a:spcPts val="0"/>
              </a:spcBef>
              <a:buNone/>
            </a:pPr>
            <a:endParaRPr/>
          </a:p>
        </p:txBody>
      </p:sp>
      <p:pic>
        <p:nvPicPr>
          <p:cNvPr id="257" name="Shape 257" descr="Copy of Torproject.png"/>
          <p:cNvPicPr preferRelativeResize="0"/>
          <p:nvPr/>
        </p:nvPicPr>
        <p:blipFill>
          <a:blip r:embed="rId3">
            <a:alphaModFix/>
          </a:blip>
          <a:stretch>
            <a:fillRect/>
          </a:stretch>
        </p:blipFill>
        <p:spPr>
          <a:xfrm>
            <a:off x="2125687" y="1017724"/>
            <a:ext cx="910649" cy="682949"/>
          </a:xfrm>
          <a:prstGeom prst="rect">
            <a:avLst/>
          </a:prstGeom>
          <a:noFill/>
          <a:ln>
            <a:noFill/>
          </a:ln>
        </p:spPr>
      </p:pic>
      <p:cxnSp>
        <p:nvCxnSpPr>
          <p:cNvPr id="258" name="Shape 258"/>
          <p:cNvCxnSpPr/>
          <p:nvPr/>
        </p:nvCxnSpPr>
        <p:spPr>
          <a:xfrm>
            <a:off x="382925" y="1780050"/>
            <a:ext cx="0" cy="2701199"/>
          </a:xfrm>
          <a:prstGeom prst="straightConnector1">
            <a:avLst/>
          </a:prstGeom>
          <a:noFill/>
          <a:ln w="28575" cap="flat" cmpd="sng">
            <a:solidFill>
              <a:schemeClr val="dk2"/>
            </a:solidFill>
            <a:prstDash val="solid"/>
            <a:round/>
            <a:headEnd type="none" w="lg" len="lg"/>
            <a:tailEnd type="triangle" w="lg" len="lg"/>
          </a:ln>
        </p:spPr>
      </p:cxnSp>
      <p:sp>
        <p:nvSpPr>
          <p:cNvPr id="259" name="Shape 259"/>
          <p:cNvSpPr txBox="1"/>
          <p:nvPr/>
        </p:nvSpPr>
        <p:spPr>
          <a:xfrm rot="-5398616">
            <a:off x="-220447" y="2762858"/>
            <a:ext cx="745200" cy="351899"/>
          </a:xfrm>
          <a:prstGeom prst="rect">
            <a:avLst/>
          </a:prstGeom>
          <a:noFill/>
          <a:ln>
            <a:noFill/>
          </a:ln>
        </p:spPr>
        <p:txBody>
          <a:bodyPr lIns="91425" tIns="91425" rIns="91425" bIns="91425" anchor="t" anchorCtr="0">
            <a:noAutofit/>
          </a:bodyPr>
          <a:lstStyle/>
          <a:p>
            <a:pPr lvl="0" rtl="0">
              <a:spcBef>
                <a:spcPts val="0"/>
              </a:spcBef>
              <a:buNone/>
            </a:pPr>
            <a:r>
              <a:rPr lang="en" sz="1800"/>
              <a:t>Time</a:t>
            </a:r>
          </a:p>
        </p:txBody>
      </p:sp>
      <p:pic>
        <p:nvPicPr>
          <p:cNvPr id="260" name="Shape 260" descr="chinamap16.png"/>
          <p:cNvPicPr preferRelativeResize="0"/>
          <p:nvPr/>
        </p:nvPicPr>
        <p:blipFill>
          <a:blip r:embed="rId4">
            <a:alphaModFix/>
          </a:blip>
          <a:stretch>
            <a:fillRect/>
          </a:stretch>
        </p:blipFill>
        <p:spPr>
          <a:xfrm>
            <a:off x="6259237" y="1017725"/>
            <a:ext cx="1337300" cy="1081875"/>
          </a:xfrm>
          <a:prstGeom prst="rect">
            <a:avLst/>
          </a:prstGeom>
          <a:noFill/>
          <a:ln>
            <a:noFill/>
          </a:ln>
        </p:spPr>
      </p:pic>
      <p:sp>
        <p:nvSpPr>
          <p:cNvPr id="261" name="Shape 26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46</a:t>
            </a:fld>
            <a:endParaRPr lang="en"/>
          </a:p>
        </p:txBody>
      </p:sp>
      <p:cxnSp>
        <p:nvCxnSpPr>
          <p:cNvPr id="262" name="Shape 262"/>
          <p:cNvCxnSpPr>
            <a:stCxn id="263" idx="3"/>
            <a:endCxn id="264" idx="1"/>
          </p:cNvCxnSpPr>
          <p:nvPr/>
        </p:nvCxnSpPr>
        <p:spPr>
          <a:xfrm>
            <a:off x="4295775" y="2297100"/>
            <a:ext cx="900900" cy="297300"/>
          </a:xfrm>
          <a:prstGeom prst="straightConnector1">
            <a:avLst/>
          </a:prstGeom>
          <a:noFill/>
          <a:ln w="28575" cap="flat" cmpd="sng">
            <a:solidFill>
              <a:schemeClr val="dk2"/>
            </a:solidFill>
            <a:prstDash val="solid"/>
            <a:round/>
            <a:headEnd type="none" w="lg" len="lg"/>
            <a:tailEnd type="triangle" w="lg" len="lg"/>
          </a:ln>
        </p:spPr>
      </p:cxnSp>
      <p:cxnSp>
        <p:nvCxnSpPr>
          <p:cNvPr id="265" name="Shape 265"/>
          <p:cNvCxnSpPr>
            <a:stCxn id="264" idx="1"/>
            <a:endCxn id="266" idx="3"/>
          </p:cNvCxnSpPr>
          <p:nvPr/>
        </p:nvCxnSpPr>
        <p:spPr>
          <a:xfrm flipH="1">
            <a:off x="4281900" y="2594275"/>
            <a:ext cx="914700" cy="622500"/>
          </a:xfrm>
          <a:prstGeom prst="straightConnector1">
            <a:avLst/>
          </a:prstGeom>
          <a:noFill/>
          <a:ln w="28575" cap="flat" cmpd="sng">
            <a:solidFill>
              <a:schemeClr val="dk2"/>
            </a:solidFill>
            <a:prstDash val="solid"/>
            <a:round/>
            <a:headEnd type="none" w="lg" len="lg"/>
            <a:tailEnd type="triangle" w="lg" len="lg"/>
          </a:ln>
        </p:spPr>
      </p:cxnSp>
      <p:sp>
        <p:nvSpPr>
          <p:cNvPr id="263" name="Shape 263"/>
          <p:cNvSpPr/>
          <p:nvPr/>
        </p:nvSpPr>
        <p:spPr>
          <a:xfrm>
            <a:off x="972675" y="19245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br>
              <a:rPr lang="en">
                <a:solidFill>
                  <a:schemeClr val="dk1"/>
                </a:solidFill>
              </a:rPr>
            </a:br>
            <a:r>
              <a:rPr lang="en">
                <a:solidFill>
                  <a:schemeClr val="dk1"/>
                </a:solidFill>
              </a:rPr>
              <a:t>Use </a:t>
            </a:r>
            <a:r>
              <a:rPr lang="en" b="1">
                <a:solidFill>
                  <a:schemeClr val="dk1"/>
                </a:solidFill>
              </a:rPr>
              <a:t>public Tor network</a:t>
            </a:r>
            <a:r>
              <a:rPr lang="en">
                <a:solidFill>
                  <a:schemeClr val="dk1"/>
                </a:solidFill>
              </a:rPr>
              <a:t> to</a:t>
            </a:r>
          </a:p>
          <a:p>
            <a:pPr lvl="0" algn="ctr" rtl="0">
              <a:spcBef>
                <a:spcPts val="0"/>
              </a:spcBef>
              <a:buNone/>
            </a:pPr>
            <a:r>
              <a:rPr lang="en">
                <a:solidFill>
                  <a:schemeClr val="dk1"/>
                </a:solidFill>
              </a:rPr>
              <a:t>circumvent GFW</a:t>
            </a:r>
          </a:p>
          <a:p>
            <a:pPr lvl="0" rtl="0">
              <a:spcBef>
                <a:spcPts val="0"/>
              </a:spcBef>
              <a:buNone/>
            </a:pPr>
            <a:endParaRPr/>
          </a:p>
        </p:txBody>
      </p:sp>
      <p:sp>
        <p:nvSpPr>
          <p:cNvPr id="266" name="Shape 266"/>
          <p:cNvSpPr/>
          <p:nvPr/>
        </p:nvSpPr>
        <p:spPr>
          <a:xfrm>
            <a:off x="958875" y="28443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Introduce </a:t>
            </a:r>
            <a:r>
              <a:rPr lang="en" b="1">
                <a:solidFill>
                  <a:schemeClr val="dk1"/>
                </a:solidFill>
              </a:rPr>
              <a:t>private bridges</a:t>
            </a:r>
            <a:r>
              <a:rPr lang="en">
                <a:solidFill>
                  <a:schemeClr val="dk1"/>
                </a:solidFill>
              </a:rPr>
              <a:t>, whose distribution is </a:t>
            </a:r>
            <a:r>
              <a:rPr lang="en" b="1">
                <a:solidFill>
                  <a:schemeClr val="dk1"/>
                </a:solidFill>
              </a:rPr>
              <a:t>rate-limited</a:t>
            </a:r>
          </a:p>
        </p:txBody>
      </p:sp>
      <p:sp>
        <p:nvSpPr>
          <p:cNvPr id="264" name="Shape 264"/>
          <p:cNvSpPr/>
          <p:nvPr/>
        </p:nvSpPr>
        <p:spPr>
          <a:xfrm>
            <a:off x="5196600" y="22864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b="1">
                <a:solidFill>
                  <a:schemeClr val="dk1"/>
                </a:solidFill>
              </a:rPr>
              <a:t>Download</a:t>
            </a:r>
            <a:r>
              <a:rPr lang="en">
                <a:solidFill>
                  <a:schemeClr val="dk1"/>
                </a:solidFill>
              </a:rPr>
              <a:t> consensus and </a:t>
            </a:r>
            <a:r>
              <a:rPr lang="en" b="1">
                <a:solidFill>
                  <a:schemeClr val="dk1"/>
                </a:solidFill>
              </a:rPr>
              <a:t>block relays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Censorship Arms Race: GFW vs. Tor</a:t>
            </a:r>
          </a:p>
          <a:p>
            <a:pPr lvl="0" rtl="0">
              <a:spcBef>
                <a:spcPts val="0"/>
              </a:spcBef>
              <a:buNone/>
            </a:pPr>
            <a:endParaRPr/>
          </a:p>
        </p:txBody>
      </p:sp>
      <p:pic>
        <p:nvPicPr>
          <p:cNvPr id="272" name="Shape 272" descr="Copy of Torproject.png"/>
          <p:cNvPicPr preferRelativeResize="0"/>
          <p:nvPr/>
        </p:nvPicPr>
        <p:blipFill>
          <a:blip r:embed="rId3">
            <a:alphaModFix/>
          </a:blip>
          <a:stretch>
            <a:fillRect/>
          </a:stretch>
        </p:blipFill>
        <p:spPr>
          <a:xfrm>
            <a:off x="2125687" y="1017724"/>
            <a:ext cx="910649" cy="682949"/>
          </a:xfrm>
          <a:prstGeom prst="rect">
            <a:avLst/>
          </a:prstGeom>
          <a:noFill/>
          <a:ln>
            <a:noFill/>
          </a:ln>
        </p:spPr>
      </p:pic>
      <p:cxnSp>
        <p:nvCxnSpPr>
          <p:cNvPr id="273" name="Shape 273"/>
          <p:cNvCxnSpPr/>
          <p:nvPr/>
        </p:nvCxnSpPr>
        <p:spPr>
          <a:xfrm>
            <a:off x="382925" y="1780050"/>
            <a:ext cx="0" cy="2701199"/>
          </a:xfrm>
          <a:prstGeom prst="straightConnector1">
            <a:avLst/>
          </a:prstGeom>
          <a:noFill/>
          <a:ln w="28575" cap="flat" cmpd="sng">
            <a:solidFill>
              <a:schemeClr val="dk2"/>
            </a:solidFill>
            <a:prstDash val="solid"/>
            <a:round/>
            <a:headEnd type="none" w="lg" len="lg"/>
            <a:tailEnd type="triangle" w="lg" len="lg"/>
          </a:ln>
        </p:spPr>
      </p:cxnSp>
      <p:sp>
        <p:nvSpPr>
          <p:cNvPr id="274" name="Shape 274"/>
          <p:cNvSpPr txBox="1"/>
          <p:nvPr/>
        </p:nvSpPr>
        <p:spPr>
          <a:xfrm rot="-5398616">
            <a:off x="-220447" y="2762858"/>
            <a:ext cx="745200" cy="351899"/>
          </a:xfrm>
          <a:prstGeom prst="rect">
            <a:avLst/>
          </a:prstGeom>
          <a:noFill/>
          <a:ln>
            <a:noFill/>
          </a:ln>
        </p:spPr>
        <p:txBody>
          <a:bodyPr lIns="91425" tIns="91425" rIns="91425" bIns="91425" anchor="t" anchorCtr="0">
            <a:noAutofit/>
          </a:bodyPr>
          <a:lstStyle/>
          <a:p>
            <a:pPr lvl="0" rtl="0">
              <a:spcBef>
                <a:spcPts val="0"/>
              </a:spcBef>
              <a:buNone/>
            </a:pPr>
            <a:r>
              <a:rPr lang="en" sz="1800"/>
              <a:t>Time</a:t>
            </a:r>
          </a:p>
        </p:txBody>
      </p:sp>
      <p:pic>
        <p:nvPicPr>
          <p:cNvPr id="275" name="Shape 275" descr="chinamap16.png"/>
          <p:cNvPicPr preferRelativeResize="0"/>
          <p:nvPr/>
        </p:nvPicPr>
        <p:blipFill>
          <a:blip r:embed="rId4">
            <a:alphaModFix/>
          </a:blip>
          <a:stretch>
            <a:fillRect/>
          </a:stretch>
        </p:blipFill>
        <p:spPr>
          <a:xfrm>
            <a:off x="6259237" y="1017725"/>
            <a:ext cx="1337300" cy="1081875"/>
          </a:xfrm>
          <a:prstGeom prst="rect">
            <a:avLst/>
          </a:prstGeom>
          <a:noFill/>
          <a:ln>
            <a:noFill/>
          </a:ln>
        </p:spPr>
      </p:pic>
      <p:sp>
        <p:nvSpPr>
          <p:cNvPr id="276" name="Shape 27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47</a:t>
            </a:fld>
            <a:endParaRPr lang="en"/>
          </a:p>
        </p:txBody>
      </p:sp>
      <p:cxnSp>
        <p:nvCxnSpPr>
          <p:cNvPr id="277" name="Shape 277"/>
          <p:cNvCxnSpPr>
            <a:stCxn id="278" idx="3"/>
            <a:endCxn id="279" idx="1"/>
          </p:cNvCxnSpPr>
          <p:nvPr/>
        </p:nvCxnSpPr>
        <p:spPr>
          <a:xfrm>
            <a:off x="4295775" y="2297100"/>
            <a:ext cx="900900" cy="297300"/>
          </a:xfrm>
          <a:prstGeom prst="straightConnector1">
            <a:avLst/>
          </a:prstGeom>
          <a:noFill/>
          <a:ln w="28575" cap="flat" cmpd="sng">
            <a:solidFill>
              <a:schemeClr val="dk2"/>
            </a:solidFill>
            <a:prstDash val="solid"/>
            <a:round/>
            <a:headEnd type="none" w="lg" len="lg"/>
            <a:tailEnd type="triangle" w="lg" len="lg"/>
          </a:ln>
        </p:spPr>
      </p:cxnSp>
      <p:cxnSp>
        <p:nvCxnSpPr>
          <p:cNvPr id="280" name="Shape 280"/>
          <p:cNvCxnSpPr>
            <a:stCxn id="279" idx="1"/>
            <a:endCxn id="281" idx="3"/>
          </p:cNvCxnSpPr>
          <p:nvPr/>
        </p:nvCxnSpPr>
        <p:spPr>
          <a:xfrm flipH="1">
            <a:off x="4281900" y="2594275"/>
            <a:ext cx="914700" cy="622500"/>
          </a:xfrm>
          <a:prstGeom prst="straightConnector1">
            <a:avLst/>
          </a:prstGeom>
          <a:noFill/>
          <a:ln w="28575" cap="flat" cmpd="sng">
            <a:solidFill>
              <a:schemeClr val="dk2"/>
            </a:solidFill>
            <a:prstDash val="solid"/>
            <a:round/>
            <a:headEnd type="none" w="lg" len="lg"/>
            <a:tailEnd type="triangle" w="lg" len="lg"/>
          </a:ln>
        </p:spPr>
      </p:cxnSp>
      <p:cxnSp>
        <p:nvCxnSpPr>
          <p:cNvPr id="282" name="Shape 282"/>
          <p:cNvCxnSpPr>
            <a:cxnSpLocks/>
            <a:stCxn id="281" idx="3"/>
            <a:endCxn id="283" idx="1"/>
          </p:cNvCxnSpPr>
          <p:nvPr/>
        </p:nvCxnSpPr>
        <p:spPr>
          <a:xfrm>
            <a:off x="4281975" y="3216900"/>
            <a:ext cx="914625" cy="61350"/>
          </a:xfrm>
          <a:prstGeom prst="straightConnector1">
            <a:avLst/>
          </a:prstGeom>
          <a:noFill/>
          <a:ln w="28575" cap="flat" cmpd="sng">
            <a:solidFill>
              <a:schemeClr val="dk2"/>
            </a:solidFill>
            <a:prstDash val="solid"/>
            <a:round/>
            <a:headEnd type="none" w="lg" len="lg"/>
            <a:tailEnd type="triangle" w="lg" len="lg"/>
          </a:ln>
        </p:spPr>
      </p:cxnSp>
      <p:sp>
        <p:nvSpPr>
          <p:cNvPr id="278" name="Shape 278"/>
          <p:cNvSpPr/>
          <p:nvPr/>
        </p:nvSpPr>
        <p:spPr>
          <a:xfrm>
            <a:off x="972675" y="19245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br>
              <a:rPr lang="en">
                <a:solidFill>
                  <a:schemeClr val="dk1"/>
                </a:solidFill>
              </a:rPr>
            </a:br>
            <a:r>
              <a:rPr lang="en">
                <a:solidFill>
                  <a:schemeClr val="dk1"/>
                </a:solidFill>
              </a:rPr>
              <a:t>Use </a:t>
            </a:r>
            <a:r>
              <a:rPr lang="en" b="1">
                <a:solidFill>
                  <a:schemeClr val="dk1"/>
                </a:solidFill>
              </a:rPr>
              <a:t>public Tor network</a:t>
            </a:r>
            <a:r>
              <a:rPr lang="en">
                <a:solidFill>
                  <a:schemeClr val="dk1"/>
                </a:solidFill>
              </a:rPr>
              <a:t> to</a:t>
            </a:r>
          </a:p>
          <a:p>
            <a:pPr lvl="0" algn="ctr" rtl="0">
              <a:spcBef>
                <a:spcPts val="0"/>
              </a:spcBef>
              <a:buNone/>
            </a:pPr>
            <a:r>
              <a:rPr lang="en">
                <a:solidFill>
                  <a:schemeClr val="dk1"/>
                </a:solidFill>
              </a:rPr>
              <a:t>circumvent GFW</a:t>
            </a:r>
          </a:p>
          <a:p>
            <a:pPr lvl="0" rtl="0">
              <a:spcBef>
                <a:spcPts val="0"/>
              </a:spcBef>
              <a:buNone/>
            </a:pPr>
            <a:endParaRPr/>
          </a:p>
        </p:txBody>
      </p:sp>
      <p:sp>
        <p:nvSpPr>
          <p:cNvPr id="281" name="Shape 281"/>
          <p:cNvSpPr/>
          <p:nvPr/>
        </p:nvSpPr>
        <p:spPr>
          <a:xfrm>
            <a:off x="958875" y="28443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Introduce </a:t>
            </a:r>
            <a:r>
              <a:rPr lang="en" b="1">
                <a:solidFill>
                  <a:schemeClr val="dk1"/>
                </a:solidFill>
              </a:rPr>
              <a:t>private bridges</a:t>
            </a:r>
            <a:r>
              <a:rPr lang="en">
                <a:solidFill>
                  <a:schemeClr val="dk1"/>
                </a:solidFill>
              </a:rPr>
              <a:t>, whose distribution is </a:t>
            </a:r>
            <a:r>
              <a:rPr lang="en" b="1">
                <a:solidFill>
                  <a:schemeClr val="dk1"/>
                </a:solidFill>
              </a:rPr>
              <a:t>rate-limited</a:t>
            </a:r>
          </a:p>
        </p:txBody>
      </p:sp>
      <p:sp>
        <p:nvSpPr>
          <p:cNvPr id="279" name="Shape 279"/>
          <p:cNvSpPr/>
          <p:nvPr/>
        </p:nvSpPr>
        <p:spPr>
          <a:xfrm>
            <a:off x="5196600" y="22864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b="1">
                <a:solidFill>
                  <a:schemeClr val="dk1"/>
                </a:solidFill>
              </a:rPr>
              <a:t>Download</a:t>
            </a:r>
            <a:r>
              <a:rPr lang="en">
                <a:solidFill>
                  <a:schemeClr val="dk1"/>
                </a:solidFill>
              </a:rPr>
              <a:t> consensus and </a:t>
            </a:r>
            <a:r>
              <a:rPr lang="en" b="1">
                <a:solidFill>
                  <a:schemeClr val="dk1"/>
                </a:solidFill>
              </a:rPr>
              <a:t>block relays</a:t>
            </a:r>
          </a:p>
        </p:txBody>
      </p:sp>
      <p:sp>
        <p:nvSpPr>
          <p:cNvPr id="283" name="Shape 283"/>
          <p:cNvSpPr/>
          <p:nvPr/>
        </p:nvSpPr>
        <p:spPr>
          <a:xfrm>
            <a:off x="5196600" y="2966999"/>
            <a:ext cx="3323100" cy="622501"/>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dirty="0">
                <a:solidFill>
                  <a:schemeClr val="dk1"/>
                </a:solidFill>
              </a:rPr>
              <a:t>Use </a:t>
            </a:r>
            <a:r>
              <a:rPr lang="en" b="1" dirty="0">
                <a:solidFill>
                  <a:schemeClr val="dk1"/>
                </a:solidFill>
              </a:rPr>
              <a:t>DPI</a:t>
            </a:r>
            <a:r>
              <a:rPr lang="en" dirty="0">
                <a:solidFill>
                  <a:schemeClr val="dk1"/>
                </a:solidFill>
              </a:rPr>
              <a:t> to detect Tor </a:t>
            </a:r>
            <a:r>
              <a:rPr lang="en" b="1" dirty="0">
                <a:solidFill>
                  <a:schemeClr val="dk1"/>
                </a:solidFill>
              </a:rPr>
              <a:t>TLS handshake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t>Fingerprinting the Tor TLS Handshake </a:t>
            </a:r>
          </a:p>
        </p:txBody>
      </p:sp>
      <p:sp>
        <p:nvSpPr>
          <p:cNvPr id="289" name="Shape 289"/>
          <p:cNvSpPr txBox="1">
            <a:spLocks noGrp="1"/>
          </p:cNvSpPr>
          <p:nvPr>
            <p:ph type="body" idx="1"/>
          </p:nvPr>
        </p:nvSpPr>
        <p:spPr>
          <a:xfrm>
            <a:off x="143396" y="1091029"/>
            <a:ext cx="8688904" cy="3416400"/>
          </a:xfrm>
          <a:prstGeom prst="rect">
            <a:avLst/>
          </a:prstGeom>
        </p:spPr>
        <p:txBody>
          <a:bodyPr lIns="91425" tIns="91425" rIns="91425" bIns="91425" anchor="t" anchorCtr="0">
            <a:noAutofit/>
          </a:bodyPr>
          <a:lstStyle/>
          <a:p>
            <a:pPr marL="571500" lvl="0" indent="-457200" rtl="0">
              <a:lnSpc>
                <a:spcPct val="100000"/>
              </a:lnSpc>
              <a:spcBef>
                <a:spcPts val="0"/>
              </a:spcBef>
              <a:buFont typeface="Arial"/>
              <a:buChar char="•"/>
            </a:pPr>
            <a:r>
              <a:rPr lang="en" sz="2400" dirty="0"/>
              <a:t>TLS handshake is </a:t>
            </a:r>
            <a:r>
              <a:rPr lang="en" sz="2400" b="1" dirty="0">
                <a:solidFill>
                  <a:srgbClr val="980000"/>
                </a:solidFill>
              </a:rPr>
              <a:t>unencrypted</a:t>
            </a:r>
            <a:r>
              <a:rPr lang="en" sz="2400" dirty="0">
                <a:solidFill>
                  <a:srgbClr val="980000"/>
                </a:solidFill>
              </a:rPr>
              <a:t> </a:t>
            </a:r>
            <a:r>
              <a:rPr lang="en" sz="2400" dirty="0"/>
              <a:t>and </a:t>
            </a:r>
            <a:r>
              <a:rPr lang="en" sz="2400" b="1" dirty="0">
                <a:solidFill>
                  <a:srgbClr val="980000"/>
                </a:solidFill>
              </a:rPr>
              <a:t>leaks information</a:t>
            </a:r>
          </a:p>
          <a:p>
            <a:pPr marL="571500" lvl="0" indent="-457200" rtl="0">
              <a:lnSpc>
                <a:spcPct val="100000"/>
              </a:lnSpc>
              <a:spcBef>
                <a:spcPts val="0"/>
              </a:spcBef>
              <a:buFont typeface="Arial"/>
              <a:buChar char="•"/>
            </a:pPr>
            <a:r>
              <a:rPr lang="en" sz="2400" dirty="0"/>
              <a:t>Tor’s use of TLS has some </a:t>
            </a:r>
            <a:r>
              <a:rPr lang="en" sz="2400" b="1" dirty="0">
                <a:solidFill>
                  <a:srgbClr val="980000"/>
                </a:solidFill>
              </a:rPr>
              <a:t>peculiarities</a:t>
            </a:r>
          </a:p>
          <a:p>
            <a:pPr marL="971550" lvl="1" indent="-457200" rtl="0">
              <a:lnSpc>
                <a:spcPct val="100000"/>
              </a:lnSpc>
              <a:spcBef>
                <a:spcPts val="0"/>
              </a:spcBef>
              <a:buFont typeface="Arial"/>
              <a:buChar char="•"/>
            </a:pPr>
            <a:r>
              <a:rPr lang="en" sz="2400" dirty="0"/>
              <a:t>X.509 certificate life times</a:t>
            </a:r>
          </a:p>
          <a:p>
            <a:pPr marL="971550" lvl="1" indent="-457200" rtl="0">
              <a:lnSpc>
                <a:spcPct val="100000"/>
              </a:lnSpc>
              <a:spcBef>
                <a:spcPts val="0"/>
              </a:spcBef>
              <a:buFont typeface="Arial"/>
              <a:buChar char="•"/>
            </a:pPr>
            <a:r>
              <a:rPr lang="en" sz="2400" dirty="0"/>
              <a:t>Cipher suites</a:t>
            </a:r>
          </a:p>
          <a:p>
            <a:pPr marL="971550" lvl="1" indent="-457200" rtl="0">
              <a:lnSpc>
                <a:spcPct val="100000"/>
              </a:lnSpc>
              <a:spcBef>
                <a:spcPts val="0"/>
              </a:spcBef>
              <a:buFont typeface="Arial"/>
              <a:buChar char="•"/>
            </a:pPr>
            <a:r>
              <a:rPr lang="en" sz="2400" dirty="0"/>
              <a:t>Randomly generated server name indication (e.g., www.6qgoz6epdi6im5rvxnlx.com)</a:t>
            </a:r>
          </a:p>
          <a:p>
            <a:pPr marL="571500" lvl="0" indent="-457200" rtl="0">
              <a:lnSpc>
                <a:spcPct val="100000"/>
              </a:lnSpc>
              <a:spcBef>
                <a:spcPts val="0"/>
              </a:spcBef>
              <a:buFont typeface="Arial"/>
              <a:buChar char="•"/>
            </a:pPr>
            <a:r>
              <a:rPr lang="en" sz="2400" dirty="0"/>
              <a:t>GFW looks (at least) for</a:t>
            </a:r>
            <a:r>
              <a:rPr lang="en" sz="2400" dirty="0">
                <a:solidFill>
                  <a:srgbClr val="980000"/>
                </a:solidFill>
              </a:rPr>
              <a:t> </a:t>
            </a:r>
            <a:r>
              <a:rPr lang="en" sz="2400" b="1" dirty="0">
                <a:solidFill>
                  <a:srgbClr val="980000"/>
                </a:solidFill>
              </a:rPr>
              <a:t>cipher suites</a:t>
            </a:r>
            <a:r>
              <a:rPr lang="en" sz="2400" dirty="0"/>
              <a:t> in the </a:t>
            </a:r>
            <a:br>
              <a:rPr lang="en-US" sz="2400" dirty="0"/>
            </a:br>
            <a:r>
              <a:rPr lang="en" sz="2400" b="1" dirty="0">
                <a:solidFill>
                  <a:srgbClr val="980000"/>
                </a:solidFill>
              </a:rPr>
              <a:t>TLS client hello</a:t>
            </a:r>
            <a:br>
              <a:rPr lang="en" sz="2400" b="1" dirty="0">
                <a:solidFill>
                  <a:srgbClr val="980000"/>
                </a:solidFill>
              </a:rPr>
            </a:br>
            <a:endParaRPr lang="en" sz="2400" b="1" dirty="0">
              <a:solidFill>
                <a:srgbClr val="980000"/>
              </a:solidFill>
            </a:endParaRPr>
          </a:p>
        </p:txBody>
      </p:sp>
      <p:sp>
        <p:nvSpPr>
          <p:cNvPr id="290" name="Shape 29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48</a:t>
            </a:fld>
            <a:endParaRPr lang="e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Censorship Arms Race: GFW vs. Tor</a:t>
            </a:r>
          </a:p>
          <a:p>
            <a:pPr lvl="0">
              <a:spcBef>
                <a:spcPts val="0"/>
              </a:spcBef>
              <a:buNone/>
            </a:pPr>
            <a:endParaRPr/>
          </a:p>
        </p:txBody>
      </p:sp>
      <p:pic>
        <p:nvPicPr>
          <p:cNvPr id="296" name="Shape 296" descr="Copy of Torproject.png"/>
          <p:cNvPicPr preferRelativeResize="0"/>
          <p:nvPr/>
        </p:nvPicPr>
        <p:blipFill>
          <a:blip r:embed="rId3">
            <a:alphaModFix/>
          </a:blip>
          <a:stretch>
            <a:fillRect/>
          </a:stretch>
        </p:blipFill>
        <p:spPr>
          <a:xfrm>
            <a:off x="2125687" y="1017724"/>
            <a:ext cx="910649" cy="682949"/>
          </a:xfrm>
          <a:prstGeom prst="rect">
            <a:avLst/>
          </a:prstGeom>
          <a:noFill/>
          <a:ln>
            <a:noFill/>
          </a:ln>
        </p:spPr>
      </p:pic>
      <p:cxnSp>
        <p:nvCxnSpPr>
          <p:cNvPr id="297" name="Shape 297"/>
          <p:cNvCxnSpPr/>
          <p:nvPr/>
        </p:nvCxnSpPr>
        <p:spPr>
          <a:xfrm>
            <a:off x="382925" y="1780050"/>
            <a:ext cx="0" cy="2701199"/>
          </a:xfrm>
          <a:prstGeom prst="straightConnector1">
            <a:avLst/>
          </a:prstGeom>
          <a:noFill/>
          <a:ln w="28575" cap="flat" cmpd="sng">
            <a:solidFill>
              <a:schemeClr val="dk2"/>
            </a:solidFill>
            <a:prstDash val="solid"/>
            <a:round/>
            <a:headEnd type="none" w="lg" len="lg"/>
            <a:tailEnd type="triangle" w="lg" len="lg"/>
          </a:ln>
        </p:spPr>
      </p:cxnSp>
      <p:sp>
        <p:nvSpPr>
          <p:cNvPr id="298" name="Shape 298"/>
          <p:cNvSpPr txBox="1"/>
          <p:nvPr/>
        </p:nvSpPr>
        <p:spPr>
          <a:xfrm rot="-5398616">
            <a:off x="-220447" y="2762858"/>
            <a:ext cx="745200" cy="351899"/>
          </a:xfrm>
          <a:prstGeom prst="rect">
            <a:avLst/>
          </a:prstGeom>
          <a:noFill/>
          <a:ln>
            <a:noFill/>
          </a:ln>
        </p:spPr>
        <p:txBody>
          <a:bodyPr lIns="91425" tIns="91425" rIns="91425" bIns="91425" anchor="t" anchorCtr="0">
            <a:noAutofit/>
          </a:bodyPr>
          <a:lstStyle/>
          <a:p>
            <a:pPr lvl="0">
              <a:spcBef>
                <a:spcPts val="0"/>
              </a:spcBef>
              <a:buNone/>
            </a:pPr>
            <a:r>
              <a:rPr lang="en" sz="1800"/>
              <a:t>Time</a:t>
            </a:r>
          </a:p>
        </p:txBody>
      </p:sp>
      <p:pic>
        <p:nvPicPr>
          <p:cNvPr id="299" name="Shape 299" descr="chinamap16.png"/>
          <p:cNvPicPr preferRelativeResize="0"/>
          <p:nvPr/>
        </p:nvPicPr>
        <p:blipFill>
          <a:blip r:embed="rId4">
            <a:alphaModFix/>
          </a:blip>
          <a:stretch>
            <a:fillRect/>
          </a:stretch>
        </p:blipFill>
        <p:spPr>
          <a:xfrm>
            <a:off x="6259237" y="1017725"/>
            <a:ext cx="1337300" cy="1081875"/>
          </a:xfrm>
          <a:prstGeom prst="rect">
            <a:avLst/>
          </a:prstGeom>
          <a:noFill/>
          <a:ln>
            <a:noFill/>
          </a:ln>
        </p:spPr>
      </p:pic>
      <p:sp>
        <p:nvSpPr>
          <p:cNvPr id="300" name="Shape 30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49</a:t>
            </a:fld>
            <a:endParaRPr lang="en"/>
          </a:p>
        </p:txBody>
      </p:sp>
      <p:cxnSp>
        <p:nvCxnSpPr>
          <p:cNvPr id="301" name="Shape 301"/>
          <p:cNvCxnSpPr>
            <a:stCxn id="302" idx="3"/>
            <a:endCxn id="303" idx="1"/>
          </p:cNvCxnSpPr>
          <p:nvPr/>
        </p:nvCxnSpPr>
        <p:spPr>
          <a:xfrm>
            <a:off x="4295775" y="2297100"/>
            <a:ext cx="900900" cy="297300"/>
          </a:xfrm>
          <a:prstGeom prst="straightConnector1">
            <a:avLst/>
          </a:prstGeom>
          <a:noFill/>
          <a:ln w="28575" cap="flat" cmpd="sng">
            <a:solidFill>
              <a:schemeClr val="dk2"/>
            </a:solidFill>
            <a:prstDash val="solid"/>
            <a:round/>
            <a:headEnd type="none" w="lg" len="lg"/>
            <a:tailEnd type="triangle" w="lg" len="lg"/>
          </a:ln>
        </p:spPr>
      </p:cxnSp>
      <p:cxnSp>
        <p:nvCxnSpPr>
          <p:cNvPr id="304" name="Shape 304"/>
          <p:cNvCxnSpPr>
            <a:stCxn id="303" idx="1"/>
            <a:endCxn id="305" idx="3"/>
          </p:cNvCxnSpPr>
          <p:nvPr/>
        </p:nvCxnSpPr>
        <p:spPr>
          <a:xfrm flipH="1">
            <a:off x="4281900" y="2594275"/>
            <a:ext cx="914700" cy="622500"/>
          </a:xfrm>
          <a:prstGeom prst="straightConnector1">
            <a:avLst/>
          </a:prstGeom>
          <a:noFill/>
          <a:ln w="28575" cap="flat" cmpd="sng">
            <a:solidFill>
              <a:schemeClr val="dk2"/>
            </a:solidFill>
            <a:prstDash val="solid"/>
            <a:round/>
            <a:headEnd type="none" w="lg" len="lg"/>
            <a:tailEnd type="triangle" w="lg" len="lg"/>
          </a:ln>
        </p:spPr>
      </p:cxnSp>
      <p:cxnSp>
        <p:nvCxnSpPr>
          <p:cNvPr id="306" name="Shape 306"/>
          <p:cNvCxnSpPr>
            <a:stCxn id="305" idx="3"/>
            <a:endCxn id="307" idx="1"/>
          </p:cNvCxnSpPr>
          <p:nvPr/>
        </p:nvCxnSpPr>
        <p:spPr>
          <a:xfrm>
            <a:off x="4281975" y="3216900"/>
            <a:ext cx="914700" cy="291900"/>
          </a:xfrm>
          <a:prstGeom prst="straightConnector1">
            <a:avLst/>
          </a:prstGeom>
          <a:noFill/>
          <a:ln w="28575" cap="flat" cmpd="sng">
            <a:solidFill>
              <a:schemeClr val="dk2"/>
            </a:solidFill>
            <a:prstDash val="solid"/>
            <a:round/>
            <a:headEnd type="none" w="lg" len="lg"/>
            <a:tailEnd type="triangle" w="lg" len="lg"/>
          </a:ln>
        </p:spPr>
      </p:cxnSp>
      <p:cxnSp>
        <p:nvCxnSpPr>
          <p:cNvPr id="308" name="Shape 308"/>
          <p:cNvCxnSpPr>
            <a:stCxn id="307" idx="1"/>
            <a:endCxn id="309" idx="3"/>
          </p:cNvCxnSpPr>
          <p:nvPr/>
        </p:nvCxnSpPr>
        <p:spPr>
          <a:xfrm flipH="1">
            <a:off x="4240800" y="3508675"/>
            <a:ext cx="955800" cy="647400"/>
          </a:xfrm>
          <a:prstGeom prst="straightConnector1">
            <a:avLst/>
          </a:prstGeom>
          <a:noFill/>
          <a:ln w="28575" cap="flat" cmpd="sng">
            <a:solidFill>
              <a:schemeClr val="dk2"/>
            </a:solidFill>
            <a:prstDash val="solid"/>
            <a:round/>
            <a:headEnd type="none" w="lg" len="lg"/>
            <a:tailEnd type="triangle" w="lg" len="lg"/>
          </a:ln>
        </p:spPr>
      </p:cxnSp>
      <p:sp>
        <p:nvSpPr>
          <p:cNvPr id="302" name="Shape 302"/>
          <p:cNvSpPr/>
          <p:nvPr/>
        </p:nvSpPr>
        <p:spPr>
          <a:xfrm>
            <a:off x="972675" y="19245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br>
              <a:rPr lang="en">
                <a:solidFill>
                  <a:schemeClr val="dk1"/>
                </a:solidFill>
              </a:rPr>
            </a:br>
            <a:r>
              <a:rPr lang="en">
                <a:solidFill>
                  <a:schemeClr val="dk1"/>
                </a:solidFill>
              </a:rPr>
              <a:t>Use </a:t>
            </a:r>
            <a:r>
              <a:rPr lang="en" b="1">
                <a:solidFill>
                  <a:schemeClr val="dk1"/>
                </a:solidFill>
              </a:rPr>
              <a:t>public Tor network</a:t>
            </a:r>
            <a:r>
              <a:rPr lang="en">
                <a:solidFill>
                  <a:schemeClr val="dk1"/>
                </a:solidFill>
              </a:rPr>
              <a:t> to</a:t>
            </a:r>
          </a:p>
          <a:p>
            <a:pPr lvl="0" algn="ctr" rtl="0">
              <a:spcBef>
                <a:spcPts val="0"/>
              </a:spcBef>
              <a:buNone/>
            </a:pPr>
            <a:r>
              <a:rPr lang="en">
                <a:solidFill>
                  <a:schemeClr val="dk1"/>
                </a:solidFill>
              </a:rPr>
              <a:t>circumvent GFW</a:t>
            </a:r>
          </a:p>
          <a:p>
            <a:pPr lvl="0" rtl="0">
              <a:spcBef>
                <a:spcPts val="0"/>
              </a:spcBef>
              <a:buNone/>
            </a:pPr>
            <a:endParaRPr/>
          </a:p>
        </p:txBody>
      </p:sp>
      <p:sp>
        <p:nvSpPr>
          <p:cNvPr id="305" name="Shape 305"/>
          <p:cNvSpPr/>
          <p:nvPr/>
        </p:nvSpPr>
        <p:spPr>
          <a:xfrm>
            <a:off x="958875" y="28443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Introduce </a:t>
            </a:r>
            <a:r>
              <a:rPr lang="en" b="1">
                <a:solidFill>
                  <a:schemeClr val="dk1"/>
                </a:solidFill>
              </a:rPr>
              <a:t>private bridges</a:t>
            </a:r>
            <a:r>
              <a:rPr lang="en">
                <a:solidFill>
                  <a:schemeClr val="dk1"/>
                </a:solidFill>
              </a:rPr>
              <a:t>, whose distribution is </a:t>
            </a:r>
            <a:r>
              <a:rPr lang="en" b="1">
                <a:solidFill>
                  <a:schemeClr val="dk1"/>
                </a:solidFill>
              </a:rPr>
              <a:t>rate-limited</a:t>
            </a:r>
          </a:p>
        </p:txBody>
      </p:sp>
      <p:sp>
        <p:nvSpPr>
          <p:cNvPr id="309" name="Shape 309"/>
          <p:cNvSpPr/>
          <p:nvPr/>
        </p:nvSpPr>
        <p:spPr>
          <a:xfrm>
            <a:off x="917800" y="378355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Introduce </a:t>
            </a:r>
            <a:r>
              <a:rPr lang="en" b="1">
                <a:solidFill>
                  <a:schemeClr val="dk1"/>
                </a:solidFill>
              </a:rPr>
              <a:t>pluggable transports</a:t>
            </a:r>
            <a:r>
              <a:rPr lang="en">
                <a:solidFill>
                  <a:schemeClr val="dk1"/>
                </a:solidFill>
              </a:rPr>
              <a:t> to hide the handshake such as obfs2, obfs3</a:t>
            </a:r>
          </a:p>
        </p:txBody>
      </p:sp>
      <p:sp>
        <p:nvSpPr>
          <p:cNvPr id="303" name="Shape 303"/>
          <p:cNvSpPr/>
          <p:nvPr/>
        </p:nvSpPr>
        <p:spPr>
          <a:xfrm>
            <a:off x="5196600" y="22864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b="1">
                <a:solidFill>
                  <a:schemeClr val="dk1"/>
                </a:solidFill>
              </a:rPr>
              <a:t>Download</a:t>
            </a:r>
            <a:r>
              <a:rPr lang="en">
                <a:solidFill>
                  <a:schemeClr val="dk1"/>
                </a:solidFill>
              </a:rPr>
              <a:t> consensus and </a:t>
            </a:r>
            <a:r>
              <a:rPr lang="en" b="1">
                <a:solidFill>
                  <a:schemeClr val="dk1"/>
                </a:solidFill>
              </a:rPr>
              <a:t>block relays</a:t>
            </a:r>
          </a:p>
        </p:txBody>
      </p:sp>
      <p:sp>
        <p:nvSpPr>
          <p:cNvPr id="307" name="Shape 307"/>
          <p:cNvSpPr/>
          <p:nvPr/>
        </p:nvSpPr>
        <p:spPr>
          <a:xfrm>
            <a:off x="5196600" y="32008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dirty="0">
                <a:solidFill>
                  <a:schemeClr val="dk1"/>
                </a:solidFill>
              </a:rPr>
              <a:t>Use </a:t>
            </a:r>
            <a:r>
              <a:rPr lang="en" b="1" dirty="0">
                <a:solidFill>
                  <a:schemeClr val="dk1"/>
                </a:solidFill>
              </a:rPr>
              <a:t>DPI</a:t>
            </a:r>
            <a:r>
              <a:rPr lang="en" dirty="0">
                <a:solidFill>
                  <a:schemeClr val="dk1"/>
                </a:solidFill>
              </a:rPr>
              <a:t> to detect Tor </a:t>
            </a:r>
            <a:r>
              <a:rPr lang="en" b="1" dirty="0">
                <a:solidFill>
                  <a:schemeClr val="dk1"/>
                </a:solidFill>
              </a:rPr>
              <a:t>TLS handshake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Mirai</a:t>
            </a:r>
            <a:r>
              <a:rPr lang="en-US" dirty="0"/>
              <a:t> </a:t>
            </a:r>
            <a:r>
              <a:rPr lang="en-US" dirty="0" err="1"/>
              <a:t>DDoS</a:t>
            </a:r>
            <a:r>
              <a:rPr lang="en-US" dirty="0"/>
              <a:t> Post-Mortem</a:t>
            </a:r>
          </a:p>
        </p:txBody>
      </p:sp>
      <p:sp>
        <p:nvSpPr>
          <p:cNvPr id="3" name="TextBox 2"/>
          <p:cNvSpPr txBox="1"/>
          <p:nvPr/>
        </p:nvSpPr>
        <p:spPr>
          <a:xfrm>
            <a:off x="1550376" y="1293925"/>
            <a:ext cx="5607415" cy="3000821"/>
          </a:xfrm>
          <a:prstGeom prst="rect">
            <a:avLst/>
          </a:prstGeom>
          <a:noFill/>
        </p:spPr>
        <p:txBody>
          <a:bodyPr wrap="square" rtlCol="0">
            <a:spAutoFit/>
          </a:bodyPr>
          <a:lstStyle/>
          <a:p>
            <a:r>
              <a:rPr lang="en-US" sz="1350" dirty="0"/>
              <a:t>“During a </a:t>
            </a:r>
            <a:r>
              <a:rPr lang="en-US" sz="1350" dirty="0" err="1"/>
              <a:t>DDoS</a:t>
            </a:r>
            <a:r>
              <a:rPr lang="en-US" sz="1350" dirty="0"/>
              <a:t> which uses the DNS protocol </a:t>
            </a:r>
            <a:r>
              <a:rPr lang="en-US" sz="1350" b="1" dirty="0">
                <a:solidFill>
                  <a:srgbClr val="C0504D"/>
                </a:solidFill>
              </a:rPr>
              <a:t>it can be difficult to distinguish legitimate traffic from attack traffic</a:t>
            </a:r>
            <a:r>
              <a:rPr lang="en-US" sz="1350" dirty="0"/>
              <a:t>. For example, the impact of the attack generated a </a:t>
            </a:r>
            <a:r>
              <a:rPr lang="en-US" sz="1350" b="1" dirty="0">
                <a:solidFill>
                  <a:srgbClr val="C0504D"/>
                </a:solidFill>
              </a:rPr>
              <a:t>storm of legitimate retry activity </a:t>
            </a:r>
            <a:r>
              <a:rPr lang="en-US" sz="1350" dirty="0"/>
              <a:t>as recursive servers attempted to refresh their caches, creating 10-20X normal traffic volume across a large number of IP addresses. When DNS traffic congestion occurs, </a:t>
            </a:r>
            <a:r>
              <a:rPr lang="en-US" sz="1350" b="1" dirty="0">
                <a:solidFill>
                  <a:srgbClr val="C0504D"/>
                </a:solidFill>
              </a:rPr>
              <a:t>legitimate retries can further contribute to traffic volume</a:t>
            </a:r>
            <a:r>
              <a:rPr lang="en-US" sz="1350" dirty="0"/>
              <a:t>. </a:t>
            </a:r>
          </a:p>
          <a:p>
            <a:endParaRPr lang="en-US" sz="1350" dirty="0"/>
          </a:p>
          <a:p>
            <a:r>
              <a:rPr lang="en-US" sz="1350" dirty="0"/>
              <a:t>We saw both attack and legitimate traffic coming from millions of IPs across all geographies. It appears the malicious attacks were sourced from at least one botnet, with the retry storm providing a false indicator of a significantly larger set of endpoints than we now know it to be. </a:t>
            </a:r>
            <a:r>
              <a:rPr lang="en-US" sz="1350" b="1" dirty="0">
                <a:solidFill>
                  <a:srgbClr val="C0504D"/>
                </a:solidFill>
              </a:rPr>
              <a:t>We are still working on analyzing the data but the estimate at the time of this report is up to 100,000 malicious endpoints. </a:t>
            </a:r>
            <a:r>
              <a:rPr lang="en-US" sz="1350" dirty="0"/>
              <a:t>We are able to confirm that a significant volume of attack traffic originated from </a:t>
            </a:r>
            <a:r>
              <a:rPr lang="en-US" sz="1350" dirty="0" err="1"/>
              <a:t>Mirai</a:t>
            </a:r>
            <a:r>
              <a:rPr lang="en-US" sz="1350" dirty="0"/>
              <a:t>-based botnets.</a:t>
            </a:r>
          </a:p>
        </p:txBody>
      </p:sp>
    </p:spTree>
    <p:extLst>
      <p:ext uri="{BB962C8B-B14F-4D97-AF65-F5344CB8AC3E}">
        <p14:creationId xmlns:p14="http://schemas.microsoft.com/office/powerpoint/2010/main" val="18464063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311700" y="310274"/>
            <a:ext cx="8520599" cy="572699"/>
          </a:xfrm>
          <a:prstGeom prst="rect">
            <a:avLst/>
          </a:prstGeom>
        </p:spPr>
        <p:txBody>
          <a:bodyPr lIns="91425" tIns="91425" rIns="91425" bIns="91425" anchor="t" anchorCtr="0">
            <a:noAutofit/>
          </a:bodyPr>
          <a:lstStyle/>
          <a:p>
            <a:pPr lvl="0" rtl="0">
              <a:spcBef>
                <a:spcPts val="0"/>
              </a:spcBef>
              <a:buNone/>
            </a:pPr>
            <a:r>
              <a:rPr lang="en" dirty="0"/>
              <a:t>Tor Pluggable Transport</a:t>
            </a:r>
          </a:p>
        </p:txBody>
      </p:sp>
      <p:sp>
        <p:nvSpPr>
          <p:cNvPr id="315" name="Shape 315"/>
          <p:cNvSpPr txBox="1">
            <a:spLocks noGrp="1"/>
          </p:cNvSpPr>
          <p:nvPr>
            <p:ph type="body" idx="1"/>
          </p:nvPr>
        </p:nvSpPr>
        <p:spPr>
          <a:xfrm>
            <a:off x="311700" y="1017724"/>
            <a:ext cx="8947528" cy="3416400"/>
          </a:xfrm>
          <a:prstGeom prst="rect">
            <a:avLst/>
          </a:prstGeom>
        </p:spPr>
        <p:txBody>
          <a:bodyPr lIns="91425" tIns="91425" rIns="91425" bIns="91425" anchor="t" anchorCtr="0">
            <a:noAutofit/>
          </a:bodyPr>
          <a:lstStyle/>
          <a:p>
            <a:pPr marL="571500" lvl="0" indent="-342900" rtl="0">
              <a:lnSpc>
                <a:spcPct val="100000"/>
              </a:lnSpc>
              <a:spcBef>
                <a:spcPts val="0"/>
              </a:spcBef>
              <a:buFont typeface="Arial"/>
              <a:buChar char="•"/>
            </a:pPr>
            <a:r>
              <a:rPr lang="en" dirty="0"/>
              <a:t>Pluggable transports are drop-in modules for traffic obfuscation</a:t>
            </a:r>
            <a:endParaRPr lang="en-US" dirty="0"/>
          </a:p>
          <a:p>
            <a:pPr marL="571500" lvl="0" indent="-342900" rtl="0">
              <a:lnSpc>
                <a:spcPct val="100000"/>
              </a:lnSpc>
              <a:spcBef>
                <a:spcPts val="0"/>
              </a:spcBef>
              <a:buFont typeface="Arial"/>
              <a:buChar char="•"/>
            </a:pPr>
            <a:r>
              <a:rPr lang="en" dirty="0"/>
              <a:t>Many modules have been written, but we focus on</a:t>
            </a:r>
          </a:p>
          <a:p>
            <a:pPr marL="971550" lvl="1" indent="-285750" rtl="0">
              <a:lnSpc>
                <a:spcPct val="100000"/>
              </a:lnSpc>
              <a:spcBef>
                <a:spcPts val="0"/>
              </a:spcBef>
              <a:buFont typeface="Arial"/>
              <a:buChar char="•"/>
            </a:pPr>
            <a:r>
              <a:rPr lang="en" sz="2000" b="1" dirty="0">
                <a:solidFill>
                  <a:srgbClr val="980000"/>
                </a:solidFill>
              </a:rPr>
              <a:t>obfs2</a:t>
            </a:r>
            <a:r>
              <a:rPr lang="en" sz="2000" dirty="0"/>
              <a:t> (First deployed module)</a:t>
            </a:r>
          </a:p>
          <a:p>
            <a:pPr marL="1371600" lvl="2" indent="-330200" rtl="0">
              <a:lnSpc>
                <a:spcPct val="100000"/>
              </a:lnSpc>
              <a:spcBef>
                <a:spcPts val="0"/>
              </a:spcBef>
              <a:buSzPct val="100000"/>
              <a:buFont typeface="Arial"/>
              <a:buChar char="•"/>
            </a:pPr>
            <a:r>
              <a:rPr lang="en" sz="2000" dirty="0"/>
              <a:t>First 20 bytes can be used to detect Tor traffic.</a:t>
            </a:r>
          </a:p>
          <a:p>
            <a:pPr marL="971550" lvl="1" indent="-285750" rtl="0">
              <a:lnSpc>
                <a:spcPct val="100000"/>
              </a:lnSpc>
              <a:spcBef>
                <a:spcPts val="0"/>
              </a:spcBef>
              <a:buFont typeface="Arial"/>
              <a:buChar char="•"/>
            </a:pPr>
            <a:r>
              <a:rPr lang="en" sz="2000" b="1" dirty="0">
                <a:solidFill>
                  <a:srgbClr val="980000"/>
                </a:solidFill>
              </a:rPr>
              <a:t>obfs3</a:t>
            </a:r>
            <a:r>
              <a:rPr lang="en" sz="2000" dirty="0">
                <a:solidFill>
                  <a:srgbClr val="980000"/>
                </a:solidFill>
              </a:rPr>
              <a:t> </a:t>
            </a:r>
            <a:r>
              <a:rPr lang="en" sz="2000" dirty="0"/>
              <a:t>(obfs2’s successor)</a:t>
            </a:r>
          </a:p>
          <a:p>
            <a:pPr marL="1371600" lvl="2" indent="-330200" rtl="0">
              <a:lnSpc>
                <a:spcPct val="100000"/>
              </a:lnSpc>
              <a:spcBef>
                <a:spcPts val="0"/>
              </a:spcBef>
              <a:buSzPct val="100000"/>
              <a:buFont typeface="Arial"/>
              <a:buChar char="•"/>
            </a:pPr>
            <a:r>
              <a:rPr lang="en" sz="2000" dirty="0"/>
              <a:t>Makes Tor traffic look like a uniformly random byte stream </a:t>
            </a:r>
          </a:p>
        </p:txBody>
      </p:sp>
      <p:pic>
        <p:nvPicPr>
          <p:cNvPr id="316" name="Shape 316" descr="obfsproxy_diagram.png"/>
          <p:cNvPicPr preferRelativeResize="0"/>
          <p:nvPr/>
        </p:nvPicPr>
        <p:blipFill>
          <a:blip r:embed="rId3">
            <a:alphaModFix/>
          </a:blip>
          <a:stretch>
            <a:fillRect/>
          </a:stretch>
        </p:blipFill>
        <p:spPr>
          <a:xfrm>
            <a:off x="2253050" y="3961448"/>
            <a:ext cx="6490298" cy="1204249"/>
          </a:xfrm>
          <a:prstGeom prst="rect">
            <a:avLst/>
          </a:prstGeom>
          <a:noFill/>
          <a:ln>
            <a:noFill/>
          </a:ln>
        </p:spPr>
      </p:pic>
      <p:sp>
        <p:nvSpPr>
          <p:cNvPr id="317" name="Shape 31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50</a:t>
            </a:fld>
            <a:endParaRPr lang="e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Encryption Reduces Blocking Accuracy</a:t>
            </a:r>
          </a:p>
          <a:p>
            <a:pPr lvl="0" rtl="0">
              <a:spcBef>
                <a:spcPts val="0"/>
              </a:spcBef>
              <a:buClr>
                <a:schemeClr val="dk1"/>
              </a:buClr>
              <a:buSzPct val="39285"/>
              <a:buFont typeface="Arial"/>
              <a:buNone/>
            </a:pPr>
            <a:endParaRPr/>
          </a:p>
          <a:p>
            <a:pPr lvl="0" rtl="0">
              <a:spcBef>
                <a:spcPts val="0"/>
              </a:spcBef>
              <a:buClr>
                <a:schemeClr val="dk1"/>
              </a:buClr>
              <a:buSzPct val="39285"/>
              <a:buFont typeface="Arial"/>
              <a:buNone/>
            </a:pPr>
            <a:endParaRPr/>
          </a:p>
          <a:p>
            <a:pPr lvl="0" rtl="0">
              <a:spcBef>
                <a:spcPts val="0"/>
              </a:spcBef>
              <a:buNone/>
            </a:pPr>
            <a:endParaRPr/>
          </a:p>
        </p:txBody>
      </p:sp>
      <p:sp>
        <p:nvSpPr>
          <p:cNvPr id="330" name="Shape 33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51</a:t>
            </a:fld>
            <a:endParaRPr lang="en"/>
          </a:p>
        </p:txBody>
      </p:sp>
      <p:sp>
        <p:nvSpPr>
          <p:cNvPr id="331" name="Shape 331"/>
          <p:cNvSpPr/>
          <p:nvPr/>
        </p:nvSpPr>
        <p:spPr>
          <a:xfrm>
            <a:off x="765150" y="1603400"/>
            <a:ext cx="7613700" cy="24432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42900" rtl="0">
              <a:lnSpc>
                <a:spcPct val="150000"/>
              </a:lnSpc>
              <a:spcBef>
                <a:spcPts val="0"/>
              </a:spcBef>
              <a:spcAft>
                <a:spcPts val="1600"/>
              </a:spcAft>
              <a:buClr>
                <a:srgbClr val="000000"/>
              </a:buClr>
              <a:buSzPct val="100000"/>
              <a:buFont typeface="Average"/>
            </a:pPr>
            <a:r>
              <a:rPr lang="en" sz="1800" dirty="0">
                <a:latin typeface="Average"/>
                <a:ea typeface="Average"/>
                <a:cs typeface="Average"/>
                <a:sym typeface="Average"/>
              </a:rPr>
              <a:t>Detection of pluggable transports is </a:t>
            </a:r>
            <a:r>
              <a:rPr lang="en" sz="1800" b="1" dirty="0">
                <a:solidFill>
                  <a:srgbClr val="980000"/>
                </a:solidFill>
                <a:latin typeface="Average"/>
                <a:ea typeface="Average"/>
                <a:cs typeface="Average"/>
                <a:sym typeface="Average"/>
              </a:rPr>
              <a:t>uncertain</a:t>
            </a:r>
          </a:p>
          <a:p>
            <a:pPr marL="914400" lvl="1" indent="-342900" rtl="0">
              <a:lnSpc>
                <a:spcPct val="150000"/>
              </a:lnSpc>
              <a:spcBef>
                <a:spcPts val="0"/>
              </a:spcBef>
              <a:spcAft>
                <a:spcPts val="1600"/>
              </a:spcAft>
              <a:buClr>
                <a:srgbClr val="000000"/>
              </a:buClr>
              <a:buSzPct val="100000"/>
              <a:buFont typeface="Average"/>
            </a:pPr>
            <a:r>
              <a:rPr lang="en" sz="1800" dirty="0">
                <a:latin typeface="Average"/>
                <a:ea typeface="Average"/>
                <a:cs typeface="Average"/>
                <a:sym typeface="Average"/>
              </a:rPr>
              <a:t>Implies false positives → </a:t>
            </a:r>
            <a:r>
              <a:rPr lang="en" sz="1800" b="1" dirty="0">
                <a:solidFill>
                  <a:srgbClr val="980000"/>
                </a:solidFill>
                <a:latin typeface="Average"/>
                <a:ea typeface="Average"/>
                <a:cs typeface="Average"/>
                <a:sym typeface="Average"/>
              </a:rPr>
              <a:t>collateral damage</a:t>
            </a:r>
          </a:p>
          <a:p>
            <a:pPr marL="457200" lvl="0" indent="0" rtl="0">
              <a:lnSpc>
                <a:spcPct val="150000"/>
              </a:lnSpc>
              <a:spcBef>
                <a:spcPts val="0"/>
              </a:spcBef>
              <a:spcAft>
                <a:spcPts val="1600"/>
              </a:spcAft>
              <a:buNone/>
            </a:pPr>
            <a:r>
              <a:rPr lang="en" sz="1800" dirty="0">
                <a:solidFill>
                  <a:schemeClr val="dk1"/>
                </a:solidFill>
                <a:latin typeface="Average"/>
                <a:ea typeface="Average"/>
                <a:cs typeface="Average"/>
                <a:sym typeface="Average"/>
              </a:rPr>
              <a:t>GFW added </a:t>
            </a:r>
            <a:r>
              <a:rPr lang="en" sz="1800" b="1" dirty="0">
                <a:solidFill>
                  <a:srgbClr val="980000"/>
                </a:solidFill>
                <a:latin typeface="Average"/>
                <a:ea typeface="Average"/>
                <a:cs typeface="Average"/>
                <a:sym typeface="Average"/>
              </a:rPr>
              <a:t>active probing</a:t>
            </a:r>
            <a:r>
              <a:rPr lang="en" sz="1800" dirty="0">
                <a:solidFill>
                  <a:schemeClr val="dk1"/>
                </a:solidFill>
                <a:latin typeface="Average"/>
                <a:ea typeface="Average"/>
                <a:cs typeface="Average"/>
                <a:sym typeface="Average"/>
              </a:rPr>
              <a:t> to complement the DPI fingerprinting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p:nvPr/>
        </p:nvSpPr>
        <p:spPr>
          <a:xfrm rot="2495162">
            <a:off x="4660050" y="3679069"/>
            <a:ext cx="1382159" cy="441904"/>
          </a:xfrm>
          <a:prstGeom prst="rect">
            <a:avLst/>
          </a:prstGeom>
          <a:noFill/>
          <a:ln>
            <a:noFill/>
          </a:ln>
        </p:spPr>
        <p:txBody>
          <a:bodyPr lIns="91425" tIns="91425" rIns="91425" bIns="91425" anchor="t" anchorCtr="0">
            <a:noAutofit/>
          </a:bodyPr>
          <a:lstStyle/>
          <a:p>
            <a:pPr lvl="0" algn="ctr" rtl="0">
              <a:spcBef>
                <a:spcPts val="0"/>
              </a:spcBef>
              <a:buNone/>
            </a:pPr>
            <a:r>
              <a:rPr lang="en" sz="1200">
                <a:latin typeface="Raleway"/>
                <a:ea typeface="Raleway"/>
                <a:cs typeface="Raleway"/>
                <a:sym typeface="Raleway"/>
              </a:rPr>
              <a:t>Tor handshake</a:t>
            </a:r>
          </a:p>
        </p:txBody>
      </p:sp>
      <p:sp>
        <p:nvSpPr>
          <p:cNvPr id="415" name="Shape 415"/>
          <p:cNvSpPr txBox="1">
            <a:spLocks noGrp="1"/>
          </p:cNvSpPr>
          <p:nvPr>
            <p:ph type="title"/>
          </p:nvPr>
        </p:nvSpPr>
        <p:spPr>
          <a:xfrm>
            <a:off x="311700" y="445025"/>
            <a:ext cx="8832300" cy="572700"/>
          </a:xfrm>
          <a:prstGeom prst="rect">
            <a:avLst/>
          </a:prstGeom>
        </p:spPr>
        <p:txBody>
          <a:bodyPr lIns="91425" tIns="91425" rIns="91425" bIns="91425" anchor="t" anchorCtr="0">
            <a:noAutofit/>
          </a:bodyPr>
          <a:lstStyle/>
          <a:p>
            <a:pPr lvl="0" rtl="0">
              <a:spcBef>
                <a:spcPts val="0"/>
              </a:spcBef>
              <a:buNone/>
            </a:pPr>
            <a:r>
              <a:rPr lang="en" sz="2600" dirty="0"/>
              <a:t>How </a:t>
            </a:r>
            <a:r>
              <a:rPr lang="en-US" sz="2600" dirty="0"/>
              <a:t>D</a:t>
            </a:r>
            <a:r>
              <a:rPr lang="en" sz="2600" dirty="0"/>
              <a:t>oes GFW Block Tor Hidden Circumvention Servers?</a:t>
            </a:r>
            <a:br>
              <a:rPr lang="en" sz="2600" dirty="0"/>
            </a:br>
            <a:endParaRPr lang="en" sz="2600" dirty="0"/>
          </a:p>
        </p:txBody>
      </p:sp>
      <p:sp>
        <p:nvSpPr>
          <p:cNvPr id="416" name="Shape 416"/>
          <p:cNvSpPr txBox="1">
            <a:spLocks noGrp="1"/>
          </p:cNvSpPr>
          <p:nvPr>
            <p:ph type="body" idx="1"/>
          </p:nvPr>
        </p:nvSpPr>
        <p:spPr>
          <a:xfrm>
            <a:off x="311700" y="1148025"/>
            <a:ext cx="8520600" cy="2622900"/>
          </a:xfrm>
          <a:prstGeom prst="rect">
            <a:avLst/>
          </a:prstGeom>
        </p:spPr>
        <p:txBody>
          <a:bodyPr lIns="91425" tIns="91425" rIns="91425" bIns="91425" anchor="t" anchorCtr="0">
            <a:noAutofit/>
          </a:bodyPr>
          <a:lstStyle/>
          <a:p>
            <a:pPr marL="457200" lvl="0" indent="-342900" rtl="0">
              <a:lnSpc>
                <a:spcPct val="100000"/>
              </a:lnSpc>
              <a:spcBef>
                <a:spcPts val="0"/>
              </a:spcBef>
              <a:buSzPct val="100000"/>
              <a:buAutoNum type="arabicPeriod"/>
            </a:pPr>
            <a:r>
              <a:rPr lang="en" sz="1800" dirty="0"/>
              <a:t>Network monitoring (e.g., switch mirror port)</a:t>
            </a:r>
          </a:p>
          <a:p>
            <a:pPr marL="457200" lvl="0" indent="-342900" rtl="0">
              <a:lnSpc>
                <a:spcPct val="100000"/>
              </a:lnSpc>
              <a:spcBef>
                <a:spcPts val="0"/>
              </a:spcBef>
              <a:buSzPct val="100000"/>
              <a:buAutoNum type="arabicPeriod"/>
            </a:pPr>
            <a:r>
              <a:rPr lang="en" sz="1800" dirty="0"/>
              <a:t>DPI for suspicious traffic (e.g., cipher suite)</a:t>
            </a:r>
          </a:p>
          <a:p>
            <a:pPr marL="457200" lvl="0" indent="-342900" rtl="0">
              <a:lnSpc>
                <a:spcPct val="100000"/>
              </a:lnSpc>
              <a:spcBef>
                <a:spcPts val="0"/>
              </a:spcBef>
              <a:buSzPct val="100000"/>
              <a:buAutoNum type="arabicPeriod"/>
            </a:pPr>
            <a:r>
              <a:rPr lang="en" sz="1800" b="1" dirty="0">
                <a:solidFill>
                  <a:srgbClr val="980000"/>
                </a:solidFill>
              </a:rPr>
              <a:t>Actively probing server to verify suspicion</a:t>
            </a:r>
          </a:p>
          <a:p>
            <a:pPr marL="457200" lvl="0" indent="-342900" rtl="0">
              <a:lnSpc>
                <a:spcPct val="100000"/>
              </a:lnSpc>
              <a:spcBef>
                <a:spcPts val="0"/>
              </a:spcBef>
              <a:buClr>
                <a:schemeClr val="dk1"/>
              </a:buClr>
              <a:buSzPct val="100000"/>
              <a:buAutoNum type="arabicPeriod"/>
            </a:pPr>
            <a:r>
              <a:rPr lang="en" sz="1800" dirty="0">
                <a:solidFill>
                  <a:schemeClr val="dk1"/>
                </a:solidFill>
              </a:rPr>
              <a:t>Blocking server</a:t>
            </a:r>
          </a:p>
          <a:p>
            <a:pPr lvl="0" rtl="0">
              <a:lnSpc>
                <a:spcPct val="100000"/>
              </a:lnSpc>
              <a:spcBef>
                <a:spcPts val="0"/>
              </a:spcBef>
              <a:buNone/>
            </a:pPr>
            <a:br>
              <a:rPr lang="en" sz="1800" dirty="0"/>
            </a:br>
            <a:endParaRPr lang="en" sz="1800" dirty="0"/>
          </a:p>
        </p:txBody>
      </p:sp>
      <p:sp>
        <p:nvSpPr>
          <p:cNvPr id="417" name="Shape 417"/>
          <p:cNvSpPr txBox="1">
            <a:spLocks noGrp="1"/>
          </p:cNvSpPr>
          <p:nvPr>
            <p:ph type="sldNum" idx="12"/>
          </p:nvPr>
        </p:nvSpPr>
        <p:spPr>
          <a:xfrm>
            <a:off x="86248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52</a:t>
            </a:fld>
            <a:endParaRPr lang="en"/>
          </a:p>
        </p:txBody>
      </p:sp>
      <p:pic>
        <p:nvPicPr>
          <p:cNvPr id="418" name="Shape 418" descr="computer-7.png"/>
          <p:cNvPicPr preferRelativeResize="0"/>
          <p:nvPr/>
        </p:nvPicPr>
        <p:blipFill>
          <a:blip r:embed="rId3">
            <a:alphaModFix/>
          </a:blip>
          <a:stretch>
            <a:fillRect/>
          </a:stretch>
        </p:blipFill>
        <p:spPr>
          <a:xfrm>
            <a:off x="4029070" y="2637356"/>
            <a:ext cx="925638" cy="897803"/>
          </a:xfrm>
          <a:prstGeom prst="rect">
            <a:avLst/>
          </a:prstGeom>
          <a:noFill/>
          <a:ln>
            <a:noFill/>
          </a:ln>
        </p:spPr>
      </p:pic>
      <p:pic>
        <p:nvPicPr>
          <p:cNvPr id="419" name="Shape 419" descr="computer-7.png"/>
          <p:cNvPicPr preferRelativeResize="0"/>
          <p:nvPr/>
        </p:nvPicPr>
        <p:blipFill>
          <a:blip r:embed="rId3">
            <a:alphaModFix/>
          </a:blip>
          <a:stretch>
            <a:fillRect/>
          </a:stretch>
        </p:blipFill>
        <p:spPr>
          <a:xfrm>
            <a:off x="7781663" y="2637356"/>
            <a:ext cx="925638" cy="897803"/>
          </a:xfrm>
          <a:prstGeom prst="rect">
            <a:avLst/>
          </a:prstGeom>
          <a:noFill/>
          <a:ln>
            <a:noFill/>
          </a:ln>
        </p:spPr>
      </p:pic>
      <p:cxnSp>
        <p:nvCxnSpPr>
          <p:cNvPr id="420" name="Shape 420"/>
          <p:cNvCxnSpPr>
            <a:endCxn id="419" idx="1"/>
          </p:cNvCxnSpPr>
          <p:nvPr/>
        </p:nvCxnSpPr>
        <p:spPr>
          <a:xfrm>
            <a:off x="4955063" y="3086258"/>
            <a:ext cx="2826599" cy="0"/>
          </a:xfrm>
          <a:prstGeom prst="straightConnector1">
            <a:avLst/>
          </a:prstGeom>
          <a:noFill/>
          <a:ln w="38100" cap="flat" cmpd="sng">
            <a:solidFill>
              <a:srgbClr val="000000"/>
            </a:solidFill>
            <a:prstDash val="solid"/>
            <a:round/>
            <a:headEnd type="triangle" w="lg" len="lg"/>
            <a:tailEnd type="triangle" w="lg" len="lg"/>
          </a:ln>
        </p:spPr>
      </p:cxnSp>
      <p:sp>
        <p:nvSpPr>
          <p:cNvPr id="421" name="Shape 421"/>
          <p:cNvSpPr txBox="1"/>
          <p:nvPr/>
        </p:nvSpPr>
        <p:spPr>
          <a:xfrm>
            <a:off x="5539276" y="2776225"/>
            <a:ext cx="1905599" cy="310200"/>
          </a:xfrm>
          <a:prstGeom prst="rect">
            <a:avLst/>
          </a:prstGeom>
          <a:noFill/>
          <a:ln>
            <a:noFill/>
          </a:ln>
        </p:spPr>
        <p:txBody>
          <a:bodyPr lIns="91425" tIns="91425" rIns="91425" bIns="91425" anchor="t" anchorCtr="0">
            <a:noAutofit/>
          </a:bodyPr>
          <a:lstStyle/>
          <a:p>
            <a:pPr lvl="0" algn="l" rtl="0">
              <a:spcBef>
                <a:spcPts val="0"/>
              </a:spcBef>
              <a:buNone/>
            </a:pPr>
            <a:r>
              <a:rPr lang="en">
                <a:latin typeface="Raleway"/>
                <a:ea typeface="Raleway"/>
                <a:cs typeface="Raleway"/>
                <a:sym typeface="Raleway"/>
              </a:rPr>
              <a:t>  TLS    connection</a:t>
            </a:r>
          </a:p>
        </p:txBody>
      </p:sp>
      <p:sp>
        <p:nvSpPr>
          <p:cNvPr id="422" name="Shape 422"/>
          <p:cNvSpPr txBox="1"/>
          <p:nvPr/>
        </p:nvSpPr>
        <p:spPr>
          <a:xfrm>
            <a:off x="3899475" y="2466175"/>
            <a:ext cx="1547400" cy="310200"/>
          </a:xfrm>
          <a:prstGeom prst="rect">
            <a:avLst/>
          </a:prstGeom>
          <a:noFill/>
          <a:ln>
            <a:noFill/>
          </a:ln>
        </p:spPr>
        <p:txBody>
          <a:bodyPr lIns="91425" tIns="91425" rIns="91425" bIns="91425" anchor="t" anchorCtr="0">
            <a:noAutofit/>
          </a:bodyPr>
          <a:lstStyle/>
          <a:p>
            <a:pPr lvl="0" algn="ctr" rtl="0">
              <a:spcBef>
                <a:spcPts val="0"/>
              </a:spcBef>
              <a:buNone/>
            </a:pPr>
            <a:r>
              <a:rPr lang="en" sz="1200">
                <a:solidFill>
                  <a:schemeClr val="dk1"/>
                </a:solidFill>
                <a:latin typeface="Raleway"/>
                <a:ea typeface="Raleway"/>
                <a:cs typeface="Raleway"/>
                <a:sym typeface="Raleway"/>
              </a:rPr>
              <a:t>Server in Germany</a:t>
            </a:r>
          </a:p>
        </p:txBody>
      </p:sp>
      <p:sp>
        <p:nvSpPr>
          <p:cNvPr id="423" name="Shape 423"/>
          <p:cNvSpPr txBox="1"/>
          <p:nvPr/>
        </p:nvSpPr>
        <p:spPr>
          <a:xfrm>
            <a:off x="7720350" y="2466175"/>
            <a:ext cx="1354500" cy="310200"/>
          </a:xfrm>
          <a:prstGeom prst="rect">
            <a:avLst/>
          </a:prstGeom>
          <a:noFill/>
          <a:ln>
            <a:noFill/>
          </a:ln>
        </p:spPr>
        <p:txBody>
          <a:bodyPr lIns="91425" tIns="91425" rIns="91425" bIns="91425" anchor="t" anchorCtr="0">
            <a:noAutofit/>
          </a:bodyPr>
          <a:lstStyle/>
          <a:p>
            <a:pPr lvl="0" rtl="0">
              <a:spcBef>
                <a:spcPts val="0"/>
              </a:spcBef>
              <a:buNone/>
            </a:pPr>
            <a:r>
              <a:rPr lang="en" sz="1200">
                <a:solidFill>
                  <a:schemeClr val="dk1"/>
                </a:solidFill>
                <a:latin typeface="Raleway"/>
                <a:ea typeface="Raleway"/>
                <a:cs typeface="Raleway"/>
                <a:sym typeface="Raleway"/>
              </a:rPr>
              <a:t>Client in China</a:t>
            </a:r>
          </a:p>
          <a:p>
            <a:pPr lvl="0" algn="ctr" rtl="0">
              <a:spcBef>
                <a:spcPts val="0"/>
              </a:spcBef>
              <a:buNone/>
            </a:pPr>
            <a:endParaRPr>
              <a:latin typeface="Raleway"/>
              <a:ea typeface="Raleway"/>
              <a:cs typeface="Raleway"/>
              <a:sym typeface="Raleway"/>
            </a:endParaRPr>
          </a:p>
        </p:txBody>
      </p:sp>
      <p:pic>
        <p:nvPicPr>
          <p:cNvPr id="424" name="Shape 424" descr="Untitled.png"/>
          <p:cNvPicPr preferRelativeResize="0"/>
          <p:nvPr/>
        </p:nvPicPr>
        <p:blipFill>
          <a:blip r:embed="rId4">
            <a:alphaModFix/>
          </a:blip>
          <a:stretch>
            <a:fillRect/>
          </a:stretch>
        </p:blipFill>
        <p:spPr>
          <a:xfrm>
            <a:off x="5658720" y="2729301"/>
            <a:ext cx="694375" cy="673500"/>
          </a:xfrm>
          <a:prstGeom prst="rect">
            <a:avLst/>
          </a:prstGeom>
          <a:noFill/>
          <a:ln>
            <a:noFill/>
          </a:ln>
        </p:spPr>
      </p:pic>
      <p:pic>
        <p:nvPicPr>
          <p:cNvPr id="425" name="Shape 425" descr="Untitled.png"/>
          <p:cNvPicPr preferRelativeResize="0"/>
          <p:nvPr/>
        </p:nvPicPr>
        <p:blipFill>
          <a:blip r:embed="rId5">
            <a:alphaModFix/>
          </a:blip>
          <a:stretch>
            <a:fillRect/>
          </a:stretch>
        </p:blipFill>
        <p:spPr>
          <a:xfrm>
            <a:off x="5667800" y="3279026"/>
            <a:ext cx="925624" cy="742844"/>
          </a:xfrm>
          <a:prstGeom prst="rect">
            <a:avLst/>
          </a:prstGeom>
          <a:noFill/>
          <a:ln>
            <a:noFill/>
          </a:ln>
        </p:spPr>
      </p:pic>
      <p:pic>
        <p:nvPicPr>
          <p:cNvPr id="426" name="Shape 426" descr="computer-7.png"/>
          <p:cNvPicPr preferRelativeResize="0"/>
          <p:nvPr/>
        </p:nvPicPr>
        <p:blipFill>
          <a:blip r:embed="rId3">
            <a:alphaModFix/>
          </a:blip>
          <a:stretch>
            <a:fillRect/>
          </a:stretch>
        </p:blipFill>
        <p:spPr>
          <a:xfrm>
            <a:off x="5905537" y="4417069"/>
            <a:ext cx="864632" cy="715430"/>
          </a:xfrm>
          <a:prstGeom prst="rect">
            <a:avLst/>
          </a:prstGeom>
          <a:noFill/>
          <a:ln>
            <a:noFill/>
          </a:ln>
        </p:spPr>
      </p:pic>
      <p:cxnSp>
        <p:nvCxnSpPr>
          <p:cNvPr id="427" name="Shape 427"/>
          <p:cNvCxnSpPr/>
          <p:nvPr/>
        </p:nvCxnSpPr>
        <p:spPr>
          <a:xfrm rot="10800000">
            <a:off x="4622587" y="3396134"/>
            <a:ext cx="1413600" cy="1239600"/>
          </a:xfrm>
          <a:prstGeom prst="straightConnector1">
            <a:avLst/>
          </a:prstGeom>
          <a:noFill/>
          <a:ln w="38100" cap="flat" cmpd="sng">
            <a:solidFill>
              <a:srgbClr val="000000"/>
            </a:solidFill>
            <a:prstDash val="solid"/>
            <a:round/>
            <a:headEnd type="none" w="lg" len="lg"/>
            <a:tailEnd type="triangle" w="lg" len="lg"/>
          </a:ln>
        </p:spPr>
      </p:cxnSp>
      <p:sp>
        <p:nvSpPr>
          <p:cNvPr id="428" name="Shape 428"/>
          <p:cNvSpPr txBox="1"/>
          <p:nvPr/>
        </p:nvSpPr>
        <p:spPr>
          <a:xfrm>
            <a:off x="5734925" y="4247359"/>
            <a:ext cx="1205700" cy="247200"/>
          </a:xfrm>
          <a:prstGeom prst="rect">
            <a:avLst/>
          </a:prstGeom>
          <a:noFill/>
          <a:ln>
            <a:noFill/>
          </a:ln>
        </p:spPr>
        <p:txBody>
          <a:bodyPr lIns="91425" tIns="91425" rIns="91425" bIns="91425" anchor="t" anchorCtr="0">
            <a:noAutofit/>
          </a:bodyPr>
          <a:lstStyle/>
          <a:p>
            <a:pPr lvl="0" algn="ctr" rtl="0">
              <a:spcBef>
                <a:spcPts val="0"/>
              </a:spcBef>
              <a:buNone/>
            </a:pPr>
            <a:r>
              <a:rPr lang="en" sz="1200">
                <a:latin typeface="Raleway"/>
                <a:ea typeface="Raleway"/>
                <a:cs typeface="Raleway"/>
                <a:sym typeface="Raleway"/>
              </a:rPr>
              <a:t>Active prober</a:t>
            </a:r>
          </a:p>
        </p:txBody>
      </p:sp>
      <p:cxnSp>
        <p:nvCxnSpPr>
          <p:cNvPr id="429" name="Shape 429"/>
          <p:cNvCxnSpPr/>
          <p:nvPr/>
        </p:nvCxnSpPr>
        <p:spPr>
          <a:xfrm rot="10800000">
            <a:off x="4274687" y="3535159"/>
            <a:ext cx="1547400" cy="1376100"/>
          </a:xfrm>
          <a:prstGeom prst="straightConnector1">
            <a:avLst/>
          </a:prstGeom>
          <a:noFill/>
          <a:ln w="38100" cap="flat" cmpd="sng">
            <a:solidFill>
              <a:srgbClr val="000000"/>
            </a:solidFill>
            <a:prstDash val="solid"/>
            <a:round/>
            <a:headEnd type="triangle" w="lg" len="lg"/>
            <a:tailEnd type="none" w="lg" len="lg"/>
          </a:ln>
        </p:spPr>
      </p:cxnSp>
      <p:sp>
        <p:nvSpPr>
          <p:cNvPr id="430" name="Shape 430"/>
          <p:cNvSpPr txBox="1"/>
          <p:nvPr/>
        </p:nvSpPr>
        <p:spPr>
          <a:xfrm rot="2495162">
            <a:off x="4431450" y="3907669"/>
            <a:ext cx="1382159" cy="441904"/>
          </a:xfrm>
          <a:prstGeom prst="rect">
            <a:avLst/>
          </a:prstGeom>
          <a:noFill/>
          <a:ln>
            <a:noFill/>
          </a:ln>
        </p:spPr>
        <p:txBody>
          <a:bodyPr lIns="91425" tIns="91425" rIns="91425" bIns="91425" anchor="t" anchorCtr="0">
            <a:noAutofit/>
          </a:bodyPr>
          <a:lstStyle/>
          <a:p>
            <a:pPr lvl="0" algn="ctr" rtl="0">
              <a:spcBef>
                <a:spcPts val="0"/>
              </a:spcBef>
              <a:buNone/>
            </a:pPr>
            <a:r>
              <a:rPr lang="en" sz="1200">
                <a:latin typeface="Raleway"/>
                <a:ea typeface="Raleway"/>
                <a:cs typeface="Raleway"/>
                <a:sym typeface="Raleway"/>
              </a:rPr>
              <a:t>Tor handshake</a:t>
            </a:r>
          </a:p>
        </p:txBody>
      </p:sp>
      <p:sp>
        <p:nvSpPr>
          <p:cNvPr id="431" name="Shape 431"/>
          <p:cNvSpPr/>
          <p:nvPr/>
        </p:nvSpPr>
        <p:spPr>
          <a:xfrm flipH="1">
            <a:off x="5301948" y="2777698"/>
            <a:ext cx="313523" cy="572724"/>
          </a:xfrm>
          <a:prstGeom prst="lightningBolt">
            <a:avLst/>
          </a:prstGeom>
          <a:solidFill>
            <a:srgbClr val="EA9999"/>
          </a:solid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2" name="Shape 432"/>
          <p:cNvSpPr txBox="1"/>
          <p:nvPr/>
        </p:nvSpPr>
        <p:spPr>
          <a:xfrm>
            <a:off x="5301937" y="2428351"/>
            <a:ext cx="1299600" cy="286800"/>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FF0000"/>
                </a:solidFill>
                <a:latin typeface="Raleway"/>
                <a:ea typeface="Raleway"/>
                <a:cs typeface="Raleway"/>
                <a:sym typeface="Raleway"/>
              </a:rPr>
              <a:t>Block server</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Censorship Arms Race: GFW vs. Tor</a:t>
            </a:r>
          </a:p>
          <a:p>
            <a:pPr lvl="0" rtl="0">
              <a:spcBef>
                <a:spcPts val="0"/>
              </a:spcBef>
              <a:buNone/>
            </a:pPr>
            <a:endParaRPr/>
          </a:p>
        </p:txBody>
      </p:sp>
      <p:pic>
        <p:nvPicPr>
          <p:cNvPr id="438" name="Shape 438" descr="Copy of Torproject.png"/>
          <p:cNvPicPr preferRelativeResize="0"/>
          <p:nvPr/>
        </p:nvPicPr>
        <p:blipFill>
          <a:blip r:embed="rId3">
            <a:alphaModFix/>
          </a:blip>
          <a:stretch>
            <a:fillRect/>
          </a:stretch>
        </p:blipFill>
        <p:spPr>
          <a:xfrm>
            <a:off x="2125687" y="1017724"/>
            <a:ext cx="910649" cy="682949"/>
          </a:xfrm>
          <a:prstGeom prst="rect">
            <a:avLst/>
          </a:prstGeom>
          <a:noFill/>
          <a:ln>
            <a:noFill/>
          </a:ln>
        </p:spPr>
      </p:pic>
      <p:cxnSp>
        <p:nvCxnSpPr>
          <p:cNvPr id="439" name="Shape 439"/>
          <p:cNvCxnSpPr>
            <a:stCxn id="440" idx="3"/>
            <a:endCxn id="441" idx="1"/>
          </p:cNvCxnSpPr>
          <p:nvPr/>
        </p:nvCxnSpPr>
        <p:spPr>
          <a:xfrm>
            <a:off x="4295775" y="2297100"/>
            <a:ext cx="900900" cy="297300"/>
          </a:xfrm>
          <a:prstGeom prst="straightConnector1">
            <a:avLst/>
          </a:prstGeom>
          <a:noFill/>
          <a:ln w="28575" cap="flat" cmpd="sng">
            <a:solidFill>
              <a:schemeClr val="dk2"/>
            </a:solidFill>
            <a:prstDash val="solid"/>
            <a:round/>
            <a:headEnd type="none" w="lg" len="lg"/>
            <a:tailEnd type="triangle" w="lg" len="lg"/>
          </a:ln>
        </p:spPr>
      </p:cxnSp>
      <p:cxnSp>
        <p:nvCxnSpPr>
          <p:cNvPr id="442" name="Shape 442"/>
          <p:cNvCxnSpPr>
            <a:stCxn id="441" idx="1"/>
            <a:endCxn id="443" idx="3"/>
          </p:cNvCxnSpPr>
          <p:nvPr/>
        </p:nvCxnSpPr>
        <p:spPr>
          <a:xfrm flipH="1">
            <a:off x="4281900" y="2594275"/>
            <a:ext cx="914700" cy="622500"/>
          </a:xfrm>
          <a:prstGeom prst="straightConnector1">
            <a:avLst/>
          </a:prstGeom>
          <a:noFill/>
          <a:ln w="28575" cap="flat" cmpd="sng">
            <a:solidFill>
              <a:schemeClr val="dk2"/>
            </a:solidFill>
            <a:prstDash val="solid"/>
            <a:round/>
            <a:headEnd type="none" w="lg" len="lg"/>
            <a:tailEnd type="triangle" w="lg" len="lg"/>
          </a:ln>
        </p:spPr>
      </p:cxnSp>
      <p:cxnSp>
        <p:nvCxnSpPr>
          <p:cNvPr id="444" name="Shape 444"/>
          <p:cNvCxnSpPr>
            <a:stCxn id="443" idx="3"/>
            <a:endCxn id="445" idx="1"/>
          </p:cNvCxnSpPr>
          <p:nvPr/>
        </p:nvCxnSpPr>
        <p:spPr>
          <a:xfrm>
            <a:off x="4281975" y="3216900"/>
            <a:ext cx="914700" cy="291900"/>
          </a:xfrm>
          <a:prstGeom prst="straightConnector1">
            <a:avLst/>
          </a:prstGeom>
          <a:noFill/>
          <a:ln w="28575" cap="flat" cmpd="sng">
            <a:solidFill>
              <a:schemeClr val="dk2"/>
            </a:solidFill>
            <a:prstDash val="solid"/>
            <a:round/>
            <a:headEnd type="none" w="lg" len="lg"/>
            <a:tailEnd type="triangle" w="lg" len="lg"/>
          </a:ln>
        </p:spPr>
      </p:cxnSp>
      <p:cxnSp>
        <p:nvCxnSpPr>
          <p:cNvPr id="446" name="Shape 446"/>
          <p:cNvCxnSpPr>
            <a:stCxn id="445" idx="1"/>
            <a:endCxn id="447" idx="3"/>
          </p:cNvCxnSpPr>
          <p:nvPr/>
        </p:nvCxnSpPr>
        <p:spPr>
          <a:xfrm flipH="1">
            <a:off x="4240800" y="3508675"/>
            <a:ext cx="955800" cy="647400"/>
          </a:xfrm>
          <a:prstGeom prst="straightConnector1">
            <a:avLst/>
          </a:prstGeom>
          <a:noFill/>
          <a:ln w="28575" cap="flat" cmpd="sng">
            <a:solidFill>
              <a:schemeClr val="dk2"/>
            </a:solidFill>
            <a:prstDash val="solid"/>
            <a:round/>
            <a:headEnd type="none" w="lg" len="lg"/>
            <a:tailEnd type="triangle" w="lg" len="lg"/>
          </a:ln>
        </p:spPr>
      </p:cxnSp>
      <p:cxnSp>
        <p:nvCxnSpPr>
          <p:cNvPr id="448" name="Shape 448"/>
          <p:cNvCxnSpPr/>
          <p:nvPr/>
        </p:nvCxnSpPr>
        <p:spPr>
          <a:xfrm>
            <a:off x="382925" y="1780050"/>
            <a:ext cx="0" cy="2701199"/>
          </a:xfrm>
          <a:prstGeom prst="straightConnector1">
            <a:avLst/>
          </a:prstGeom>
          <a:noFill/>
          <a:ln w="28575" cap="flat" cmpd="sng">
            <a:solidFill>
              <a:schemeClr val="dk2"/>
            </a:solidFill>
            <a:prstDash val="solid"/>
            <a:round/>
            <a:headEnd type="none" w="lg" len="lg"/>
            <a:tailEnd type="triangle" w="lg" len="lg"/>
          </a:ln>
        </p:spPr>
      </p:cxnSp>
      <p:sp>
        <p:nvSpPr>
          <p:cNvPr id="449" name="Shape 449"/>
          <p:cNvSpPr txBox="1"/>
          <p:nvPr/>
        </p:nvSpPr>
        <p:spPr>
          <a:xfrm rot="-5398616">
            <a:off x="-220447" y="2762858"/>
            <a:ext cx="745200" cy="351899"/>
          </a:xfrm>
          <a:prstGeom prst="rect">
            <a:avLst/>
          </a:prstGeom>
          <a:noFill/>
          <a:ln>
            <a:noFill/>
          </a:ln>
        </p:spPr>
        <p:txBody>
          <a:bodyPr lIns="91425" tIns="91425" rIns="91425" bIns="91425" anchor="t" anchorCtr="0">
            <a:noAutofit/>
          </a:bodyPr>
          <a:lstStyle/>
          <a:p>
            <a:pPr lvl="0" rtl="0">
              <a:spcBef>
                <a:spcPts val="0"/>
              </a:spcBef>
              <a:buNone/>
            </a:pPr>
            <a:r>
              <a:rPr lang="en" sz="1800"/>
              <a:t>Time</a:t>
            </a:r>
          </a:p>
        </p:txBody>
      </p:sp>
      <p:pic>
        <p:nvPicPr>
          <p:cNvPr id="450" name="Shape 450" descr="chinamap16.png"/>
          <p:cNvPicPr preferRelativeResize="0"/>
          <p:nvPr/>
        </p:nvPicPr>
        <p:blipFill>
          <a:blip r:embed="rId4">
            <a:alphaModFix/>
          </a:blip>
          <a:stretch>
            <a:fillRect/>
          </a:stretch>
        </p:blipFill>
        <p:spPr>
          <a:xfrm>
            <a:off x="6259237" y="1017725"/>
            <a:ext cx="1337300" cy="1081875"/>
          </a:xfrm>
          <a:prstGeom prst="rect">
            <a:avLst/>
          </a:prstGeom>
          <a:noFill/>
          <a:ln>
            <a:noFill/>
          </a:ln>
        </p:spPr>
      </p:pic>
      <p:sp>
        <p:nvSpPr>
          <p:cNvPr id="451" name="Shape 45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53</a:t>
            </a:fld>
            <a:endParaRPr lang="en"/>
          </a:p>
        </p:txBody>
      </p:sp>
      <p:cxnSp>
        <p:nvCxnSpPr>
          <p:cNvPr id="452" name="Shape 452"/>
          <p:cNvCxnSpPr>
            <a:stCxn id="447" idx="3"/>
            <a:endCxn id="453" idx="1"/>
          </p:cNvCxnSpPr>
          <p:nvPr/>
        </p:nvCxnSpPr>
        <p:spPr>
          <a:xfrm>
            <a:off x="4240900" y="4156150"/>
            <a:ext cx="955800" cy="267000"/>
          </a:xfrm>
          <a:prstGeom prst="straightConnector1">
            <a:avLst/>
          </a:prstGeom>
          <a:noFill/>
          <a:ln w="28575" cap="flat" cmpd="sng">
            <a:solidFill>
              <a:schemeClr val="dk2"/>
            </a:solidFill>
            <a:prstDash val="solid"/>
            <a:round/>
            <a:headEnd type="none" w="lg" len="lg"/>
            <a:tailEnd type="triangle" w="lg" len="lg"/>
          </a:ln>
        </p:spPr>
      </p:cxnSp>
      <p:sp>
        <p:nvSpPr>
          <p:cNvPr id="440" name="Shape 440"/>
          <p:cNvSpPr/>
          <p:nvPr/>
        </p:nvSpPr>
        <p:spPr>
          <a:xfrm>
            <a:off x="972675" y="19245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br>
              <a:rPr lang="en">
                <a:solidFill>
                  <a:schemeClr val="dk1"/>
                </a:solidFill>
              </a:rPr>
            </a:br>
            <a:r>
              <a:rPr lang="en">
                <a:solidFill>
                  <a:schemeClr val="dk1"/>
                </a:solidFill>
              </a:rPr>
              <a:t>Use </a:t>
            </a:r>
            <a:r>
              <a:rPr lang="en" b="1">
                <a:solidFill>
                  <a:schemeClr val="dk1"/>
                </a:solidFill>
              </a:rPr>
              <a:t>public Tor network</a:t>
            </a:r>
            <a:r>
              <a:rPr lang="en">
                <a:solidFill>
                  <a:schemeClr val="dk1"/>
                </a:solidFill>
              </a:rPr>
              <a:t> to</a:t>
            </a:r>
          </a:p>
          <a:p>
            <a:pPr lvl="0" algn="ctr" rtl="0">
              <a:spcBef>
                <a:spcPts val="0"/>
              </a:spcBef>
              <a:buNone/>
            </a:pPr>
            <a:r>
              <a:rPr lang="en">
                <a:solidFill>
                  <a:schemeClr val="dk1"/>
                </a:solidFill>
              </a:rPr>
              <a:t>circumvent GFW</a:t>
            </a:r>
          </a:p>
          <a:p>
            <a:pPr lvl="0" rtl="0">
              <a:spcBef>
                <a:spcPts val="0"/>
              </a:spcBef>
              <a:buNone/>
            </a:pPr>
            <a:endParaRPr/>
          </a:p>
        </p:txBody>
      </p:sp>
      <p:sp>
        <p:nvSpPr>
          <p:cNvPr id="443" name="Shape 443"/>
          <p:cNvSpPr/>
          <p:nvPr/>
        </p:nvSpPr>
        <p:spPr>
          <a:xfrm>
            <a:off x="958875" y="28443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Introduce </a:t>
            </a:r>
            <a:r>
              <a:rPr lang="en" b="1">
                <a:solidFill>
                  <a:schemeClr val="dk1"/>
                </a:solidFill>
              </a:rPr>
              <a:t>private bridges</a:t>
            </a:r>
            <a:r>
              <a:rPr lang="en">
                <a:solidFill>
                  <a:schemeClr val="dk1"/>
                </a:solidFill>
              </a:rPr>
              <a:t>, whose distribution is </a:t>
            </a:r>
            <a:r>
              <a:rPr lang="en" b="1">
                <a:solidFill>
                  <a:schemeClr val="dk1"/>
                </a:solidFill>
              </a:rPr>
              <a:t>rate-limited</a:t>
            </a:r>
          </a:p>
        </p:txBody>
      </p:sp>
      <p:sp>
        <p:nvSpPr>
          <p:cNvPr id="447" name="Shape 447"/>
          <p:cNvSpPr/>
          <p:nvPr/>
        </p:nvSpPr>
        <p:spPr>
          <a:xfrm>
            <a:off x="917800" y="378355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Introduce </a:t>
            </a:r>
            <a:r>
              <a:rPr lang="en" b="1">
                <a:solidFill>
                  <a:schemeClr val="dk1"/>
                </a:solidFill>
              </a:rPr>
              <a:t>pluggable transports</a:t>
            </a:r>
            <a:r>
              <a:rPr lang="en">
                <a:solidFill>
                  <a:schemeClr val="dk1"/>
                </a:solidFill>
              </a:rPr>
              <a:t> to hide the handshake such as obfs2, obfs3</a:t>
            </a:r>
          </a:p>
        </p:txBody>
      </p:sp>
      <p:sp>
        <p:nvSpPr>
          <p:cNvPr id="441" name="Shape 441"/>
          <p:cNvSpPr/>
          <p:nvPr/>
        </p:nvSpPr>
        <p:spPr>
          <a:xfrm>
            <a:off x="5196600" y="22864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b="1">
                <a:solidFill>
                  <a:schemeClr val="dk1"/>
                </a:solidFill>
              </a:rPr>
              <a:t>Download</a:t>
            </a:r>
            <a:r>
              <a:rPr lang="en">
                <a:solidFill>
                  <a:schemeClr val="dk1"/>
                </a:solidFill>
              </a:rPr>
              <a:t> consensus and </a:t>
            </a:r>
            <a:r>
              <a:rPr lang="en" b="1">
                <a:solidFill>
                  <a:schemeClr val="dk1"/>
                </a:solidFill>
              </a:rPr>
              <a:t>block relays</a:t>
            </a:r>
          </a:p>
        </p:txBody>
      </p:sp>
      <p:sp>
        <p:nvSpPr>
          <p:cNvPr id="453" name="Shape 453"/>
          <p:cNvSpPr/>
          <p:nvPr/>
        </p:nvSpPr>
        <p:spPr>
          <a:xfrm>
            <a:off x="5196600" y="41152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a:solidFill>
                  <a:schemeClr val="dk1"/>
                </a:solidFill>
              </a:rPr>
              <a:t>Use </a:t>
            </a:r>
            <a:r>
              <a:rPr lang="en" b="1">
                <a:solidFill>
                  <a:schemeClr val="dk1"/>
                </a:solidFill>
              </a:rPr>
              <a:t>DPI</a:t>
            </a:r>
            <a:r>
              <a:rPr lang="en">
                <a:solidFill>
                  <a:schemeClr val="dk1"/>
                </a:solidFill>
              </a:rPr>
              <a:t> + </a:t>
            </a:r>
            <a:r>
              <a:rPr lang="en" b="1">
                <a:solidFill>
                  <a:schemeClr val="dk1"/>
                </a:solidFill>
              </a:rPr>
              <a:t>Active probing </a:t>
            </a:r>
          </a:p>
        </p:txBody>
      </p:sp>
      <p:sp>
        <p:nvSpPr>
          <p:cNvPr id="445" name="Shape 445"/>
          <p:cNvSpPr/>
          <p:nvPr/>
        </p:nvSpPr>
        <p:spPr>
          <a:xfrm>
            <a:off x="5196600" y="32008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a:solidFill>
                  <a:schemeClr val="dk1"/>
                </a:solidFill>
              </a:rPr>
              <a:t>Use </a:t>
            </a:r>
            <a:r>
              <a:rPr lang="en" b="1">
                <a:solidFill>
                  <a:schemeClr val="dk1"/>
                </a:solidFill>
              </a:rPr>
              <a:t>DPI</a:t>
            </a:r>
            <a:r>
              <a:rPr lang="en">
                <a:solidFill>
                  <a:schemeClr val="dk1"/>
                </a:solidFill>
              </a:rPr>
              <a:t> to detect Tor </a:t>
            </a:r>
            <a:r>
              <a:rPr lang="en" b="1">
                <a:solidFill>
                  <a:schemeClr val="dk1"/>
                </a:solidFill>
              </a:rPr>
              <a:t>TLS handshake</a:t>
            </a:r>
          </a:p>
          <a:p>
            <a:pPr lvl="0" algn="ctr" rtl="0">
              <a:spcBef>
                <a:spcPts val="0"/>
              </a:spcBef>
              <a:buNone/>
            </a:pPr>
            <a:endParaRPr b="1">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sz="2600" dirty="0"/>
              <a:t>Questions about Active Probing</a:t>
            </a:r>
          </a:p>
        </p:txBody>
      </p:sp>
      <p:sp>
        <p:nvSpPr>
          <p:cNvPr id="459" name="Shape 459"/>
          <p:cNvSpPr txBox="1">
            <a:spLocks noGrp="1"/>
          </p:cNvSpPr>
          <p:nvPr>
            <p:ph type="body" idx="1"/>
          </p:nvPr>
        </p:nvSpPr>
        <p:spPr>
          <a:xfrm>
            <a:off x="311700" y="1058134"/>
            <a:ext cx="8520599" cy="3416400"/>
          </a:xfrm>
          <a:prstGeom prst="rect">
            <a:avLst/>
          </a:prstGeom>
        </p:spPr>
        <p:txBody>
          <a:bodyPr lIns="91425" tIns="91425" rIns="91425" bIns="91425" anchor="t" anchorCtr="0">
            <a:noAutofit/>
          </a:bodyPr>
          <a:lstStyle/>
          <a:p>
            <a:pPr marL="914400" lvl="1" indent="-330200" rtl="0">
              <a:lnSpc>
                <a:spcPct val="100000"/>
              </a:lnSpc>
              <a:spcBef>
                <a:spcPts val="0"/>
              </a:spcBef>
              <a:buSzPct val="100000"/>
              <a:buFont typeface="Arial"/>
              <a:buChar char="•"/>
            </a:pPr>
            <a:r>
              <a:rPr lang="en" sz="2400" b="1" dirty="0">
                <a:solidFill>
                  <a:srgbClr val="980000"/>
                </a:solidFill>
              </a:rPr>
              <a:t>Implementation</a:t>
            </a:r>
            <a:r>
              <a:rPr lang="en-US" sz="2400" dirty="0"/>
              <a:t>: </a:t>
            </a:r>
            <a:r>
              <a:rPr lang="en" sz="2400" dirty="0"/>
              <a:t>how does it block?</a:t>
            </a:r>
          </a:p>
          <a:p>
            <a:pPr marL="914400" lvl="1" indent="-330200" rtl="0">
              <a:lnSpc>
                <a:spcPct val="100000"/>
              </a:lnSpc>
              <a:spcBef>
                <a:spcPts val="0"/>
              </a:spcBef>
              <a:buSzPct val="100000"/>
              <a:buFont typeface="Arial"/>
              <a:buChar char="•"/>
            </a:pPr>
            <a:r>
              <a:rPr lang="en" sz="2400" b="1" dirty="0">
                <a:solidFill>
                  <a:srgbClr val="980000"/>
                </a:solidFill>
              </a:rPr>
              <a:t>Architecture</a:t>
            </a:r>
            <a:r>
              <a:rPr lang="en-US" sz="2400" dirty="0"/>
              <a:t>:</a:t>
            </a:r>
            <a:r>
              <a:rPr lang="en" sz="2400" dirty="0"/>
              <a:t> how is a system added to China’s backbone?</a:t>
            </a:r>
            <a:endParaRPr lang="en-US" sz="2400" dirty="0"/>
          </a:p>
          <a:p>
            <a:pPr marL="914400" lvl="1" indent="-330200" rtl="0">
              <a:lnSpc>
                <a:spcPct val="100000"/>
              </a:lnSpc>
              <a:spcBef>
                <a:spcPts val="0"/>
              </a:spcBef>
              <a:buSzPct val="100000"/>
              <a:buFont typeface="Arial"/>
              <a:buChar char="•"/>
            </a:pPr>
            <a:r>
              <a:rPr lang="en" sz="2400" b="1" dirty="0">
                <a:solidFill>
                  <a:srgbClr val="980000"/>
                </a:solidFill>
              </a:rPr>
              <a:t>Policy</a:t>
            </a:r>
            <a:r>
              <a:rPr lang="en-US" sz="2400" dirty="0">
                <a:solidFill>
                  <a:srgbClr val="980000"/>
                </a:solidFill>
              </a:rPr>
              <a:t>: </a:t>
            </a:r>
            <a:r>
              <a:rPr lang="en" sz="2400" dirty="0"/>
              <a:t>what kind of protocols does it block?</a:t>
            </a:r>
            <a:endParaRPr lang="en-US" sz="2400" dirty="0"/>
          </a:p>
          <a:p>
            <a:pPr marL="914400" lvl="1" indent="-330200" rtl="0">
              <a:lnSpc>
                <a:spcPct val="100000"/>
              </a:lnSpc>
              <a:spcBef>
                <a:spcPts val="0"/>
              </a:spcBef>
              <a:buSzPct val="100000"/>
              <a:buFont typeface="Arial"/>
              <a:buChar char="•"/>
            </a:pPr>
            <a:r>
              <a:rPr lang="en" sz="2400" b="1" dirty="0">
                <a:solidFill>
                  <a:srgbClr val="980000"/>
                </a:solidFill>
              </a:rPr>
              <a:t>Effectiveness</a:t>
            </a:r>
            <a:r>
              <a:rPr lang="en-US" sz="2400" dirty="0"/>
              <a:t>: </a:t>
            </a:r>
            <a:r>
              <a:rPr lang="en" sz="2400" dirty="0"/>
              <a:t>what’s the degree of success at discovering Tor bridges?</a:t>
            </a:r>
          </a:p>
        </p:txBody>
      </p:sp>
      <p:sp>
        <p:nvSpPr>
          <p:cNvPr id="460" name="Shape 46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54</a:t>
            </a:fld>
            <a:endParaRPr lang="e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Shape 46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US" dirty="0"/>
              <a:t>Data: Shadow Infrastructure</a:t>
            </a:r>
            <a:endParaRPr lang="en" dirty="0"/>
          </a:p>
          <a:p>
            <a:pPr lvl="0" rtl="0">
              <a:spcBef>
                <a:spcPts val="0"/>
              </a:spcBef>
              <a:buNone/>
            </a:pPr>
            <a:endParaRPr dirty="0"/>
          </a:p>
        </p:txBody>
      </p:sp>
      <p:sp>
        <p:nvSpPr>
          <p:cNvPr id="466" name="Shape 466"/>
          <p:cNvSpPr txBox="1"/>
          <p:nvPr/>
        </p:nvSpPr>
        <p:spPr>
          <a:xfrm>
            <a:off x="4845675" y="6101375"/>
            <a:ext cx="7753199" cy="904499"/>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67" name="Shape 46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55</a:t>
            </a:fld>
            <a:endParaRPr lang="en"/>
          </a:p>
        </p:txBody>
      </p:sp>
      <p:sp>
        <p:nvSpPr>
          <p:cNvPr id="468" name="Shape 468"/>
          <p:cNvSpPr/>
          <p:nvPr/>
        </p:nvSpPr>
        <p:spPr>
          <a:xfrm>
            <a:off x="4902162" y="1604550"/>
            <a:ext cx="3727200" cy="3326400"/>
          </a:xfrm>
          <a:prstGeom prst="roundRect">
            <a:avLst>
              <a:gd name="adj" fmla="val 16667"/>
            </a:avLst>
          </a:prstGeom>
          <a:solidFill>
            <a:schemeClr val="lt2"/>
          </a:solidFill>
          <a:ln>
            <a:noFill/>
          </a:ln>
        </p:spPr>
        <p:txBody>
          <a:bodyPr lIns="91425" tIns="91425" rIns="91425" bIns="91425" anchor="ctr" anchorCtr="0">
            <a:noAutofit/>
          </a:bodyPr>
          <a:lstStyle/>
          <a:p>
            <a:pPr lvl="0">
              <a:spcBef>
                <a:spcPts val="0"/>
              </a:spcBef>
              <a:buNone/>
            </a:pPr>
            <a:endParaRPr/>
          </a:p>
        </p:txBody>
      </p:sp>
      <p:grpSp>
        <p:nvGrpSpPr>
          <p:cNvPr id="469" name="Shape 469"/>
          <p:cNvGrpSpPr/>
          <p:nvPr/>
        </p:nvGrpSpPr>
        <p:grpSpPr>
          <a:xfrm>
            <a:off x="5089550" y="1521788"/>
            <a:ext cx="3368975" cy="2845261"/>
            <a:chOff x="669950" y="1521788"/>
            <a:chExt cx="3368975" cy="2845261"/>
          </a:xfrm>
        </p:grpSpPr>
        <p:sp>
          <p:nvSpPr>
            <p:cNvPr id="470" name="Shape 470"/>
            <p:cNvSpPr/>
            <p:nvPr/>
          </p:nvSpPr>
          <p:spPr>
            <a:xfrm>
              <a:off x="2358775" y="2041725"/>
              <a:ext cx="1541700" cy="2018700"/>
            </a:xfrm>
            <a:prstGeom prst="roundRect">
              <a:avLst>
                <a:gd name="adj" fmla="val 16667"/>
              </a:avLst>
            </a:prstGeom>
            <a:solidFill>
              <a:srgbClr val="FF655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471" name="Shape 471" descr="computer-7.png"/>
            <p:cNvPicPr preferRelativeResize="0"/>
            <p:nvPr/>
          </p:nvPicPr>
          <p:blipFill rotWithShape="1">
            <a:blip r:embed="rId3">
              <a:alphaModFix/>
            </a:blip>
            <a:srcRect l="31847" t="9226" b="12715"/>
            <a:stretch/>
          </p:blipFill>
          <p:spPr>
            <a:xfrm>
              <a:off x="2783075" y="2136437"/>
              <a:ext cx="265699" cy="295200"/>
            </a:xfrm>
            <a:prstGeom prst="rect">
              <a:avLst/>
            </a:prstGeom>
            <a:noFill/>
            <a:ln>
              <a:noFill/>
            </a:ln>
          </p:spPr>
        </p:pic>
        <p:pic>
          <p:nvPicPr>
            <p:cNvPr id="472" name="Shape 472" descr="computer-7.png"/>
            <p:cNvPicPr preferRelativeResize="0"/>
            <p:nvPr/>
          </p:nvPicPr>
          <p:blipFill rotWithShape="1">
            <a:blip r:embed="rId3">
              <a:alphaModFix/>
            </a:blip>
            <a:srcRect l="31847" t="9226" b="12715"/>
            <a:stretch/>
          </p:blipFill>
          <p:spPr>
            <a:xfrm>
              <a:off x="2783075" y="2407350"/>
              <a:ext cx="265699" cy="295200"/>
            </a:xfrm>
            <a:prstGeom prst="rect">
              <a:avLst/>
            </a:prstGeom>
            <a:noFill/>
            <a:ln>
              <a:noFill/>
            </a:ln>
          </p:spPr>
        </p:pic>
        <p:pic>
          <p:nvPicPr>
            <p:cNvPr id="473" name="Shape 473" descr="computer-7.png"/>
            <p:cNvPicPr preferRelativeResize="0"/>
            <p:nvPr/>
          </p:nvPicPr>
          <p:blipFill rotWithShape="1">
            <a:blip r:embed="rId3">
              <a:alphaModFix/>
            </a:blip>
            <a:srcRect l="31847" t="9226" b="12715"/>
            <a:stretch/>
          </p:blipFill>
          <p:spPr>
            <a:xfrm>
              <a:off x="2783075" y="2635950"/>
              <a:ext cx="265699" cy="295200"/>
            </a:xfrm>
            <a:prstGeom prst="rect">
              <a:avLst/>
            </a:prstGeom>
            <a:noFill/>
            <a:ln>
              <a:noFill/>
            </a:ln>
          </p:spPr>
        </p:pic>
        <p:pic>
          <p:nvPicPr>
            <p:cNvPr id="474" name="Shape 474" descr="computer-7.png"/>
            <p:cNvPicPr preferRelativeResize="0"/>
            <p:nvPr/>
          </p:nvPicPr>
          <p:blipFill rotWithShape="1">
            <a:blip r:embed="rId3">
              <a:alphaModFix/>
            </a:blip>
            <a:srcRect l="31847" t="9226" b="12715"/>
            <a:stretch/>
          </p:blipFill>
          <p:spPr>
            <a:xfrm>
              <a:off x="2783075" y="3133725"/>
              <a:ext cx="265699" cy="295200"/>
            </a:xfrm>
            <a:prstGeom prst="rect">
              <a:avLst/>
            </a:prstGeom>
            <a:noFill/>
            <a:ln>
              <a:noFill/>
            </a:ln>
          </p:spPr>
        </p:pic>
        <p:pic>
          <p:nvPicPr>
            <p:cNvPr id="475" name="Shape 475" descr="computer-7.png"/>
            <p:cNvPicPr preferRelativeResize="0"/>
            <p:nvPr/>
          </p:nvPicPr>
          <p:blipFill rotWithShape="1">
            <a:blip r:embed="rId3">
              <a:alphaModFix/>
            </a:blip>
            <a:srcRect l="31847" t="9226" b="12715"/>
            <a:stretch/>
          </p:blipFill>
          <p:spPr>
            <a:xfrm>
              <a:off x="2783075" y="3631500"/>
              <a:ext cx="265699" cy="295200"/>
            </a:xfrm>
            <a:prstGeom prst="rect">
              <a:avLst/>
            </a:prstGeom>
            <a:noFill/>
            <a:ln>
              <a:noFill/>
            </a:ln>
          </p:spPr>
        </p:pic>
        <p:pic>
          <p:nvPicPr>
            <p:cNvPr id="476" name="Shape 476" descr="computer-7.png"/>
            <p:cNvPicPr preferRelativeResize="0"/>
            <p:nvPr/>
          </p:nvPicPr>
          <p:blipFill rotWithShape="1">
            <a:blip r:embed="rId3">
              <a:alphaModFix/>
            </a:blip>
            <a:srcRect l="31847" t="9226" b="12715"/>
            <a:stretch/>
          </p:blipFill>
          <p:spPr>
            <a:xfrm>
              <a:off x="2783075" y="3388350"/>
              <a:ext cx="265699" cy="295200"/>
            </a:xfrm>
            <a:prstGeom prst="rect">
              <a:avLst/>
            </a:prstGeom>
            <a:noFill/>
            <a:ln>
              <a:noFill/>
            </a:ln>
          </p:spPr>
        </p:pic>
        <p:sp>
          <p:nvSpPr>
            <p:cNvPr id="477" name="Shape 477"/>
            <p:cNvSpPr/>
            <p:nvPr/>
          </p:nvSpPr>
          <p:spPr>
            <a:xfrm>
              <a:off x="736500" y="2209450"/>
              <a:ext cx="1337400" cy="1717500"/>
            </a:xfrm>
            <a:prstGeom prst="flowChartAlternateProcess">
              <a:avLst/>
            </a:prstGeom>
            <a:solidFill>
              <a:srgbClr val="FFD966"/>
            </a:solidFill>
            <a:ln>
              <a:noFill/>
            </a:ln>
          </p:spPr>
          <p:txBody>
            <a:bodyPr lIns="91425" tIns="91425" rIns="91425" bIns="91425" anchor="ctr" anchorCtr="0">
              <a:noAutofit/>
            </a:bodyPr>
            <a:lstStyle/>
            <a:p>
              <a:pPr lvl="0">
                <a:spcBef>
                  <a:spcPts val="0"/>
                </a:spcBef>
                <a:buNone/>
              </a:pPr>
              <a:endParaRPr/>
            </a:p>
          </p:txBody>
        </p:sp>
        <p:sp>
          <p:nvSpPr>
            <p:cNvPr id="478" name="Shape 478"/>
            <p:cNvSpPr txBox="1"/>
            <p:nvPr/>
          </p:nvSpPr>
          <p:spPr>
            <a:xfrm>
              <a:off x="693375" y="2231700"/>
              <a:ext cx="1135200" cy="289800"/>
            </a:xfrm>
            <a:prstGeom prst="rect">
              <a:avLst/>
            </a:prstGeom>
            <a:noFill/>
            <a:ln>
              <a:noFill/>
            </a:ln>
          </p:spPr>
          <p:txBody>
            <a:bodyPr lIns="91425" tIns="91425" rIns="91425" bIns="91425" anchor="t" anchorCtr="0">
              <a:noAutofit/>
            </a:bodyPr>
            <a:lstStyle/>
            <a:p>
              <a:pPr lvl="0" rtl="0">
                <a:spcBef>
                  <a:spcPts val="0"/>
                </a:spcBef>
                <a:buNone/>
              </a:pPr>
              <a:r>
                <a:rPr lang="en" sz="1200" b="1"/>
                <a:t>  EC2-Vanilla</a:t>
              </a:r>
            </a:p>
          </p:txBody>
        </p:sp>
        <p:sp>
          <p:nvSpPr>
            <p:cNvPr id="479" name="Shape 479"/>
            <p:cNvSpPr txBox="1"/>
            <p:nvPr/>
          </p:nvSpPr>
          <p:spPr>
            <a:xfrm>
              <a:off x="3072925" y="3243550"/>
              <a:ext cx="915000" cy="187500"/>
            </a:xfrm>
            <a:prstGeom prst="rect">
              <a:avLst/>
            </a:prstGeom>
            <a:noFill/>
            <a:ln>
              <a:noFill/>
            </a:ln>
          </p:spPr>
          <p:txBody>
            <a:bodyPr lIns="91425" tIns="91425" rIns="91425" bIns="91425" anchor="t" anchorCtr="0">
              <a:noAutofit/>
            </a:bodyPr>
            <a:lstStyle/>
            <a:p>
              <a:pPr lvl="0" rtl="0">
                <a:spcBef>
                  <a:spcPts val="0"/>
                </a:spcBef>
                <a:buNone/>
              </a:pPr>
              <a:r>
                <a:rPr lang="en" sz="1200" b="1"/>
                <a:t>Unicom</a:t>
              </a:r>
              <a:br>
                <a:rPr lang="en" sz="1200" b="1"/>
              </a:br>
              <a:r>
                <a:rPr lang="en" sz="1200" b="1"/>
                <a:t> ISP</a:t>
              </a:r>
            </a:p>
          </p:txBody>
        </p:sp>
        <p:sp>
          <p:nvSpPr>
            <p:cNvPr id="480" name="Shape 480"/>
            <p:cNvSpPr txBox="1"/>
            <p:nvPr/>
          </p:nvSpPr>
          <p:spPr>
            <a:xfrm>
              <a:off x="2411725" y="4023250"/>
              <a:ext cx="1627200" cy="343800"/>
            </a:xfrm>
            <a:prstGeom prst="rect">
              <a:avLst/>
            </a:prstGeom>
            <a:noFill/>
            <a:ln>
              <a:noFill/>
            </a:ln>
          </p:spPr>
          <p:txBody>
            <a:bodyPr lIns="91425" tIns="91425" rIns="91425" bIns="91425" anchor="t" anchorCtr="0">
              <a:noAutofit/>
            </a:bodyPr>
            <a:lstStyle/>
            <a:p>
              <a:pPr lvl="0" rtl="0">
                <a:spcBef>
                  <a:spcPts val="0"/>
                </a:spcBef>
                <a:buNone/>
              </a:pPr>
              <a:r>
                <a:rPr lang="en" b="1"/>
                <a:t>Clients in China</a:t>
              </a:r>
            </a:p>
          </p:txBody>
        </p:sp>
        <p:cxnSp>
          <p:nvCxnSpPr>
            <p:cNvPr id="481" name="Shape 481"/>
            <p:cNvCxnSpPr>
              <a:stCxn id="471" idx="1"/>
              <a:endCxn id="478" idx="3"/>
            </p:cNvCxnSpPr>
            <p:nvPr/>
          </p:nvCxnSpPr>
          <p:spPr>
            <a:xfrm flipH="1">
              <a:off x="1828475" y="2284037"/>
              <a:ext cx="954600" cy="92700"/>
            </a:xfrm>
            <a:prstGeom prst="straightConnector1">
              <a:avLst/>
            </a:prstGeom>
            <a:noFill/>
            <a:ln w="28575" cap="flat" cmpd="sng">
              <a:solidFill>
                <a:srgbClr val="000000"/>
              </a:solidFill>
              <a:prstDash val="solid"/>
              <a:round/>
              <a:headEnd type="none" w="lg" len="lg"/>
              <a:tailEnd type="triangle" w="lg" len="lg"/>
            </a:ln>
          </p:spPr>
        </p:cxnSp>
        <p:sp>
          <p:nvSpPr>
            <p:cNvPr id="482" name="Shape 482"/>
            <p:cNvSpPr txBox="1"/>
            <p:nvPr/>
          </p:nvSpPr>
          <p:spPr>
            <a:xfrm>
              <a:off x="849329" y="1521788"/>
              <a:ext cx="2844600" cy="343800"/>
            </a:xfrm>
            <a:prstGeom prst="rect">
              <a:avLst/>
            </a:prstGeom>
            <a:noFill/>
            <a:ln>
              <a:noFill/>
            </a:ln>
          </p:spPr>
          <p:txBody>
            <a:bodyPr lIns="91425" tIns="91425" rIns="91425" bIns="91425" anchor="t" anchorCtr="0">
              <a:noAutofit/>
            </a:bodyPr>
            <a:lstStyle/>
            <a:p>
              <a:pPr lvl="0" rtl="0">
                <a:spcBef>
                  <a:spcPts val="0"/>
                </a:spcBef>
                <a:buNone/>
              </a:pPr>
              <a:r>
                <a:rPr lang="en" sz="1800" b="1"/>
                <a:t>Shadow Infrastructure</a:t>
              </a:r>
            </a:p>
          </p:txBody>
        </p:sp>
        <p:cxnSp>
          <p:nvCxnSpPr>
            <p:cNvPr id="483" name="Shape 483"/>
            <p:cNvCxnSpPr>
              <a:stCxn id="472" idx="1"/>
              <a:endCxn id="484" idx="3"/>
            </p:cNvCxnSpPr>
            <p:nvPr/>
          </p:nvCxnSpPr>
          <p:spPr>
            <a:xfrm flipH="1">
              <a:off x="1805075" y="2554950"/>
              <a:ext cx="978000" cy="20400"/>
            </a:xfrm>
            <a:prstGeom prst="straightConnector1">
              <a:avLst/>
            </a:prstGeom>
            <a:noFill/>
            <a:ln w="28575" cap="flat" cmpd="sng">
              <a:solidFill>
                <a:srgbClr val="000000"/>
              </a:solidFill>
              <a:prstDash val="solid"/>
              <a:round/>
              <a:headEnd type="none" w="lg" len="lg"/>
              <a:tailEnd type="triangle" w="lg" len="lg"/>
            </a:ln>
          </p:spPr>
        </p:cxnSp>
        <p:sp>
          <p:nvSpPr>
            <p:cNvPr id="484" name="Shape 484"/>
            <p:cNvSpPr txBox="1"/>
            <p:nvPr/>
          </p:nvSpPr>
          <p:spPr>
            <a:xfrm>
              <a:off x="715550" y="2430400"/>
              <a:ext cx="1089600" cy="289800"/>
            </a:xfrm>
            <a:prstGeom prst="rect">
              <a:avLst/>
            </a:prstGeom>
            <a:noFill/>
            <a:ln>
              <a:noFill/>
            </a:ln>
          </p:spPr>
          <p:txBody>
            <a:bodyPr lIns="91425" tIns="91425" rIns="91425" bIns="91425" anchor="t" anchorCtr="0">
              <a:noAutofit/>
            </a:bodyPr>
            <a:lstStyle/>
            <a:p>
              <a:pPr lvl="0" rtl="0">
                <a:spcBef>
                  <a:spcPts val="0"/>
                </a:spcBef>
                <a:buNone/>
              </a:pPr>
              <a:r>
                <a:rPr lang="en" sz="1200" b="1"/>
                <a:t>  EC2-Obfs2</a:t>
              </a:r>
            </a:p>
          </p:txBody>
        </p:sp>
        <p:sp>
          <p:nvSpPr>
            <p:cNvPr id="485" name="Shape 485"/>
            <p:cNvSpPr txBox="1"/>
            <p:nvPr/>
          </p:nvSpPr>
          <p:spPr>
            <a:xfrm>
              <a:off x="715550" y="2659000"/>
              <a:ext cx="1089600" cy="289800"/>
            </a:xfrm>
            <a:prstGeom prst="rect">
              <a:avLst/>
            </a:prstGeom>
            <a:noFill/>
            <a:ln>
              <a:noFill/>
            </a:ln>
          </p:spPr>
          <p:txBody>
            <a:bodyPr lIns="91425" tIns="91425" rIns="91425" bIns="91425" anchor="t" anchorCtr="0">
              <a:noAutofit/>
            </a:bodyPr>
            <a:lstStyle/>
            <a:p>
              <a:pPr lvl="0" rtl="0">
                <a:spcBef>
                  <a:spcPts val="0"/>
                </a:spcBef>
                <a:buNone/>
              </a:pPr>
              <a:r>
                <a:rPr lang="en" sz="1200" b="1"/>
                <a:t>  EC2-Obfs3</a:t>
              </a:r>
            </a:p>
          </p:txBody>
        </p:sp>
        <p:sp>
          <p:nvSpPr>
            <p:cNvPr id="486" name="Shape 486"/>
            <p:cNvSpPr txBox="1"/>
            <p:nvPr/>
          </p:nvSpPr>
          <p:spPr>
            <a:xfrm>
              <a:off x="669950" y="3040000"/>
              <a:ext cx="1135200" cy="306900"/>
            </a:xfrm>
            <a:prstGeom prst="rect">
              <a:avLst/>
            </a:prstGeom>
            <a:noFill/>
            <a:ln>
              <a:noFill/>
            </a:ln>
          </p:spPr>
          <p:txBody>
            <a:bodyPr lIns="91425" tIns="91425" rIns="91425" bIns="91425" anchor="t" anchorCtr="0">
              <a:noAutofit/>
            </a:bodyPr>
            <a:lstStyle/>
            <a:p>
              <a:pPr lvl="0" rtl="0">
                <a:spcBef>
                  <a:spcPts val="0"/>
                </a:spcBef>
                <a:buNone/>
              </a:pPr>
              <a:r>
                <a:rPr lang="en" sz="1200" b="1"/>
                <a:t>  EC2-Vanilla</a:t>
              </a:r>
            </a:p>
          </p:txBody>
        </p:sp>
        <p:sp>
          <p:nvSpPr>
            <p:cNvPr id="487" name="Shape 487"/>
            <p:cNvSpPr txBox="1"/>
            <p:nvPr/>
          </p:nvSpPr>
          <p:spPr>
            <a:xfrm>
              <a:off x="669950" y="3268600"/>
              <a:ext cx="1135200" cy="289800"/>
            </a:xfrm>
            <a:prstGeom prst="rect">
              <a:avLst/>
            </a:prstGeom>
            <a:noFill/>
            <a:ln>
              <a:noFill/>
            </a:ln>
          </p:spPr>
          <p:txBody>
            <a:bodyPr lIns="91425" tIns="91425" rIns="91425" bIns="91425" anchor="t" anchorCtr="0">
              <a:noAutofit/>
            </a:bodyPr>
            <a:lstStyle/>
            <a:p>
              <a:pPr lvl="0" rtl="0">
                <a:spcBef>
                  <a:spcPts val="0"/>
                </a:spcBef>
                <a:buNone/>
              </a:pPr>
              <a:r>
                <a:rPr lang="en" sz="1200" b="1"/>
                <a:t>  EC2-Obfs2</a:t>
              </a:r>
            </a:p>
          </p:txBody>
        </p:sp>
        <p:sp>
          <p:nvSpPr>
            <p:cNvPr id="488" name="Shape 488"/>
            <p:cNvSpPr txBox="1"/>
            <p:nvPr/>
          </p:nvSpPr>
          <p:spPr>
            <a:xfrm>
              <a:off x="669950" y="3495075"/>
              <a:ext cx="1089600" cy="306900"/>
            </a:xfrm>
            <a:prstGeom prst="rect">
              <a:avLst/>
            </a:prstGeom>
            <a:noFill/>
            <a:ln>
              <a:noFill/>
            </a:ln>
          </p:spPr>
          <p:txBody>
            <a:bodyPr lIns="91425" tIns="91425" rIns="91425" bIns="91425" anchor="t" anchorCtr="0">
              <a:noAutofit/>
            </a:bodyPr>
            <a:lstStyle/>
            <a:p>
              <a:pPr lvl="0" rtl="0">
                <a:spcBef>
                  <a:spcPts val="0"/>
                </a:spcBef>
                <a:buNone/>
              </a:pPr>
              <a:r>
                <a:rPr lang="en" sz="1200" b="1"/>
                <a:t>  EC2-Obfs3</a:t>
              </a:r>
            </a:p>
          </p:txBody>
        </p:sp>
        <p:cxnSp>
          <p:nvCxnSpPr>
            <p:cNvPr id="489" name="Shape 489"/>
            <p:cNvCxnSpPr>
              <a:stCxn id="473" idx="1"/>
              <a:endCxn id="485" idx="3"/>
            </p:cNvCxnSpPr>
            <p:nvPr/>
          </p:nvCxnSpPr>
          <p:spPr>
            <a:xfrm flipH="1">
              <a:off x="1805075" y="2783550"/>
              <a:ext cx="978000" cy="20400"/>
            </a:xfrm>
            <a:prstGeom prst="straightConnector1">
              <a:avLst/>
            </a:prstGeom>
            <a:noFill/>
            <a:ln w="28575" cap="flat" cmpd="sng">
              <a:solidFill>
                <a:srgbClr val="000000"/>
              </a:solidFill>
              <a:prstDash val="solid"/>
              <a:round/>
              <a:headEnd type="none" w="lg" len="lg"/>
              <a:tailEnd type="triangle" w="lg" len="lg"/>
            </a:ln>
          </p:spPr>
        </p:cxnSp>
        <p:cxnSp>
          <p:nvCxnSpPr>
            <p:cNvPr id="490" name="Shape 490"/>
            <p:cNvCxnSpPr>
              <a:stCxn id="474" idx="1"/>
              <a:endCxn id="486" idx="3"/>
            </p:cNvCxnSpPr>
            <p:nvPr/>
          </p:nvCxnSpPr>
          <p:spPr>
            <a:xfrm rot="10800000">
              <a:off x="1805075" y="3193425"/>
              <a:ext cx="978000" cy="87900"/>
            </a:xfrm>
            <a:prstGeom prst="straightConnector1">
              <a:avLst/>
            </a:prstGeom>
            <a:noFill/>
            <a:ln w="28575" cap="flat" cmpd="sng">
              <a:solidFill>
                <a:srgbClr val="000000"/>
              </a:solidFill>
              <a:prstDash val="solid"/>
              <a:round/>
              <a:headEnd type="none" w="lg" len="lg"/>
              <a:tailEnd type="triangle" w="lg" len="lg"/>
            </a:ln>
          </p:spPr>
        </p:cxnSp>
        <p:cxnSp>
          <p:nvCxnSpPr>
            <p:cNvPr id="491" name="Shape 491"/>
            <p:cNvCxnSpPr>
              <a:stCxn id="476" idx="1"/>
              <a:endCxn id="487" idx="3"/>
            </p:cNvCxnSpPr>
            <p:nvPr/>
          </p:nvCxnSpPr>
          <p:spPr>
            <a:xfrm rot="10800000">
              <a:off x="1805075" y="3413550"/>
              <a:ext cx="978000" cy="122400"/>
            </a:xfrm>
            <a:prstGeom prst="straightConnector1">
              <a:avLst/>
            </a:prstGeom>
            <a:noFill/>
            <a:ln w="28575" cap="flat" cmpd="sng">
              <a:solidFill>
                <a:srgbClr val="000000"/>
              </a:solidFill>
              <a:prstDash val="solid"/>
              <a:round/>
              <a:headEnd type="none" w="lg" len="lg"/>
              <a:tailEnd type="triangle" w="lg" len="lg"/>
            </a:ln>
          </p:spPr>
        </p:cxnSp>
        <p:cxnSp>
          <p:nvCxnSpPr>
            <p:cNvPr id="492" name="Shape 492"/>
            <p:cNvCxnSpPr>
              <a:stCxn id="475" idx="1"/>
              <a:endCxn id="488" idx="3"/>
            </p:cNvCxnSpPr>
            <p:nvPr/>
          </p:nvCxnSpPr>
          <p:spPr>
            <a:xfrm rot="10800000">
              <a:off x="1759475" y="3648600"/>
              <a:ext cx="1023600" cy="130500"/>
            </a:xfrm>
            <a:prstGeom prst="straightConnector1">
              <a:avLst/>
            </a:prstGeom>
            <a:noFill/>
            <a:ln w="28575" cap="flat" cmpd="sng">
              <a:solidFill>
                <a:srgbClr val="000000"/>
              </a:solidFill>
              <a:prstDash val="solid"/>
              <a:round/>
              <a:headEnd type="none" w="lg" len="lg"/>
              <a:tailEnd type="triangle" w="lg" len="lg"/>
            </a:ln>
          </p:spPr>
        </p:cxnSp>
        <p:sp>
          <p:nvSpPr>
            <p:cNvPr id="493" name="Shape 493"/>
            <p:cNvSpPr txBox="1"/>
            <p:nvPr/>
          </p:nvSpPr>
          <p:spPr>
            <a:xfrm>
              <a:off x="695474" y="3869296"/>
              <a:ext cx="1435800" cy="343800"/>
            </a:xfrm>
            <a:prstGeom prst="rect">
              <a:avLst/>
            </a:prstGeom>
            <a:noFill/>
            <a:ln>
              <a:noFill/>
            </a:ln>
          </p:spPr>
          <p:txBody>
            <a:bodyPr lIns="91425" tIns="91425" rIns="91425" bIns="91425" anchor="t" anchorCtr="0">
              <a:noAutofit/>
            </a:bodyPr>
            <a:lstStyle/>
            <a:p>
              <a:pPr lvl="0" rtl="0">
                <a:spcBef>
                  <a:spcPts val="0"/>
                </a:spcBef>
                <a:buNone/>
              </a:pPr>
              <a:r>
                <a:rPr lang="en" b="1"/>
                <a:t>Amazon AWS</a:t>
              </a:r>
            </a:p>
          </p:txBody>
        </p:sp>
        <p:sp>
          <p:nvSpPr>
            <p:cNvPr id="494" name="Shape 494"/>
            <p:cNvSpPr txBox="1"/>
            <p:nvPr/>
          </p:nvSpPr>
          <p:spPr>
            <a:xfrm>
              <a:off x="3163250" y="2278025"/>
              <a:ext cx="824700" cy="507600"/>
            </a:xfrm>
            <a:prstGeom prst="rect">
              <a:avLst/>
            </a:prstGeom>
            <a:noFill/>
            <a:ln>
              <a:noFill/>
            </a:ln>
          </p:spPr>
          <p:txBody>
            <a:bodyPr lIns="91425" tIns="91425" rIns="91425" bIns="91425" anchor="t" anchorCtr="0">
              <a:noAutofit/>
            </a:bodyPr>
            <a:lstStyle/>
            <a:p>
              <a:pPr lvl="0" rtl="0">
                <a:spcBef>
                  <a:spcPts val="0"/>
                </a:spcBef>
                <a:buNone/>
              </a:pPr>
              <a:r>
                <a:rPr lang="en" sz="1200" b="1"/>
                <a:t>CERNET </a:t>
              </a:r>
              <a:br>
                <a:rPr lang="en" sz="1200" b="1"/>
              </a:br>
              <a:r>
                <a:rPr lang="en" sz="1200" b="1"/>
                <a:t>Network</a:t>
              </a:r>
            </a:p>
          </p:txBody>
        </p:sp>
        <p:cxnSp>
          <p:nvCxnSpPr>
            <p:cNvPr id="495" name="Shape 495"/>
            <p:cNvCxnSpPr/>
            <p:nvPr/>
          </p:nvCxnSpPr>
          <p:spPr>
            <a:xfrm rot="10800000">
              <a:off x="2343950" y="3076225"/>
              <a:ext cx="1541700" cy="0"/>
            </a:xfrm>
            <a:prstGeom prst="straightConnector1">
              <a:avLst/>
            </a:prstGeom>
            <a:noFill/>
            <a:ln w="38100" cap="flat" cmpd="sng">
              <a:solidFill>
                <a:schemeClr val="dk2"/>
              </a:solidFill>
              <a:prstDash val="solid"/>
              <a:round/>
              <a:headEnd type="none" w="lg" len="lg"/>
              <a:tailEnd type="none" w="lg" len="lg"/>
            </a:ln>
          </p:spPr>
        </p:cxnSp>
      </p:grpSp>
      <p:sp>
        <p:nvSpPr>
          <p:cNvPr id="496" name="Shape 496"/>
          <p:cNvSpPr txBox="1"/>
          <p:nvPr/>
        </p:nvSpPr>
        <p:spPr>
          <a:xfrm>
            <a:off x="524000" y="1763485"/>
            <a:ext cx="4565550" cy="3118089"/>
          </a:xfrm>
          <a:prstGeom prst="rect">
            <a:avLst/>
          </a:prstGeom>
          <a:noFill/>
          <a:ln>
            <a:noFill/>
          </a:ln>
        </p:spPr>
        <p:txBody>
          <a:bodyPr lIns="91425" tIns="91425" rIns="91425" bIns="91425" anchor="t" anchorCtr="0">
            <a:noAutofit/>
          </a:bodyPr>
          <a:lstStyle/>
          <a:p>
            <a:pPr marL="457200" lvl="0" indent="-342900" rtl="0">
              <a:spcBef>
                <a:spcPts val="0"/>
              </a:spcBef>
              <a:spcAft>
                <a:spcPts val="1600"/>
              </a:spcAft>
              <a:buClr>
                <a:srgbClr val="000000"/>
              </a:buClr>
              <a:buSzPct val="100000"/>
              <a:buFont typeface="Arial"/>
              <a:buChar char="•"/>
            </a:pPr>
            <a:r>
              <a:rPr lang="en" sz="1800" dirty="0"/>
              <a:t>Clients in China </a:t>
            </a:r>
            <a:r>
              <a:rPr lang="en" sz="1800" dirty="0">
                <a:solidFill>
                  <a:srgbClr val="980000"/>
                </a:solidFill>
              </a:rPr>
              <a:t>repeatedly connected</a:t>
            </a:r>
            <a:br>
              <a:rPr lang="en" sz="1800" dirty="0"/>
            </a:br>
            <a:r>
              <a:rPr lang="en" sz="1800" dirty="0"/>
              <a:t>to bridges under our control</a:t>
            </a:r>
          </a:p>
          <a:p>
            <a:pPr marL="457200" lvl="0" indent="-342900" rtl="0">
              <a:spcBef>
                <a:spcPts val="0"/>
              </a:spcBef>
              <a:spcAft>
                <a:spcPts val="1600"/>
              </a:spcAft>
              <a:buClr>
                <a:schemeClr val="dk2"/>
              </a:buClr>
              <a:buSzPct val="100000"/>
              <a:buFont typeface="Arial"/>
              <a:buChar char="•"/>
            </a:pPr>
            <a:r>
              <a:rPr lang="en" sz="1800" dirty="0"/>
              <a:t>3 months</a:t>
            </a:r>
          </a:p>
          <a:p>
            <a:pPr marL="457200" lvl="0" indent="-342900" rtl="0">
              <a:spcBef>
                <a:spcPts val="0"/>
              </a:spcBef>
              <a:spcAft>
                <a:spcPts val="1600"/>
              </a:spcAft>
              <a:buClr>
                <a:schemeClr val="dk2"/>
              </a:buClr>
              <a:buSzPct val="100000"/>
              <a:buFont typeface="Arial"/>
              <a:buChar char="•"/>
            </a:pPr>
            <a:r>
              <a:rPr lang="en-US" sz="1800" dirty="0"/>
              <a:t>Packet captures </a:t>
            </a:r>
            <a:r>
              <a:rPr lang="en" sz="1800" dirty="0"/>
              <a:t>of both the clients and</a:t>
            </a:r>
            <a:r>
              <a:rPr lang="en-US" sz="1800" dirty="0"/>
              <a:t> t</a:t>
            </a:r>
            <a:r>
              <a:rPr lang="en" sz="1800" dirty="0"/>
              <a:t>he bridges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grpSp>
        <p:nvGrpSpPr>
          <p:cNvPr id="501" name="Shape 501"/>
          <p:cNvGrpSpPr/>
          <p:nvPr/>
        </p:nvGrpSpPr>
        <p:grpSpPr>
          <a:xfrm>
            <a:off x="4928000" y="1622575"/>
            <a:ext cx="3927825" cy="2522100"/>
            <a:chOff x="4928000" y="1012975"/>
            <a:chExt cx="3927825" cy="2522100"/>
          </a:xfrm>
        </p:grpSpPr>
        <p:sp>
          <p:nvSpPr>
            <p:cNvPr id="502" name="Shape 502"/>
            <p:cNvSpPr/>
            <p:nvPr/>
          </p:nvSpPr>
          <p:spPr>
            <a:xfrm>
              <a:off x="4951700" y="1012975"/>
              <a:ext cx="3822600" cy="2522100"/>
            </a:xfrm>
            <a:prstGeom prst="roundRect">
              <a:avLst>
                <a:gd name="adj" fmla="val 16667"/>
              </a:avLst>
            </a:prstGeom>
            <a:solidFill>
              <a:schemeClr val="lt2"/>
            </a:solidFill>
            <a:ln>
              <a:noFill/>
            </a:ln>
          </p:spPr>
          <p:txBody>
            <a:bodyPr lIns="91425" tIns="91425" rIns="91425" bIns="91425" anchor="ctr" anchorCtr="0">
              <a:noAutofit/>
            </a:bodyPr>
            <a:lstStyle/>
            <a:p>
              <a:pPr lvl="0">
                <a:spcBef>
                  <a:spcPts val="0"/>
                </a:spcBef>
                <a:buNone/>
              </a:pPr>
              <a:endParaRPr/>
            </a:p>
          </p:txBody>
        </p:sp>
        <p:pic>
          <p:nvPicPr>
            <p:cNvPr id="503" name="Shape 503"/>
            <p:cNvPicPr preferRelativeResize="0"/>
            <p:nvPr/>
          </p:nvPicPr>
          <p:blipFill rotWithShape="1">
            <a:blip r:embed="rId3">
              <a:alphaModFix/>
            </a:blip>
            <a:srcRect l="15279" t="4843" r="18084" b="3949"/>
            <a:stretch/>
          </p:blipFill>
          <p:spPr>
            <a:xfrm>
              <a:off x="5127800" y="1518774"/>
              <a:ext cx="609274" cy="1406048"/>
            </a:xfrm>
            <a:prstGeom prst="rect">
              <a:avLst/>
            </a:prstGeom>
            <a:noFill/>
            <a:ln>
              <a:noFill/>
            </a:ln>
          </p:spPr>
        </p:pic>
        <p:sp>
          <p:nvSpPr>
            <p:cNvPr id="504" name="Shape 504"/>
            <p:cNvSpPr txBox="1"/>
            <p:nvPr/>
          </p:nvSpPr>
          <p:spPr>
            <a:xfrm>
              <a:off x="6170000" y="1499125"/>
              <a:ext cx="932700" cy="1350900"/>
            </a:xfrm>
            <a:prstGeom prst="rect">
              <a:avLst/>
            </a:prstGeom>
            <a:noFill/>
            <a:ln>
              <a:noFill/>
            </a:ln>
          </p:spPr>
          <p:txBody>
            <a:bodyPr lIns="91425" tIns="91425" rIns="91425" bIns="91425" anchor="t" anchorCtr="0">
              <a:noAutofit/>
            </a:bodyPr>
            <a:lstStyle/>
            <a:p>
              <a:pPr lvl="0" rtl="0">
                <a:spcBef>
                  <a:spcPts val="0"/>
                </a:spcBef>
                <a:buNone/>
              </a:pPr>
              <a:r>
                <a:rPr lang="en" b="1"/>
                <a:t>30000</a:t>
              </a:r>
            </a:p>
            <a:p>
              <a:pPr lvl="0" rtl="0">
                <a:spcBef>
                  <a:spcPts val="0"/>
                </a:spcBef>
                <a:buNone/>
              </a:pPr>
              <a:r>
                <a:rPr lang="en" sz="900" b="1"/>
                <a:t>.</a:t>
              </a:r>
            </a:p>
            <a:p>
              <a:pPr lvl="0" rtl="0">
                <a:spcBef>
                  <a:spcPts val="0"/>
                </a:spcBef>
                <a:buNone/>
              </a:pPr>
              <a:r>
                <a:rPr lang="en" sz="900" b="1"/>
                <a:t>.</a:t>
              </a:r>
            </a:p>
            <a:p>
              <a:pPr lvl="0" rtl="0">
                <a:spcBef>
                  <a:spcPts val="0"/>
                </a:spcBef>
                <a:buNone/>
              </a:pPr>
              <a:r>
                <a:rPr lang="en" b="1"/>
                <a:t>30300</a:t>
              </a:r>
            </a:p>
            <a:p>
              <a:pPr lvl="0" rtl="0">
                <a:spcBef>
                  <a:spcPts val="0"/>
                </a:spcBef>
                <a:buNone/>
              </a:pPr>
              <a:r>
                <a:rPr lang="en" sz="900" b="1"/>
                <a:t>.</a:t>
              </a:r>
            </a:p>
            <a:p>
              <a:pPr lvl="0" rtl="0">
                <a:spcBef>
                  <a:spcPts val="0"/>
                </a:spcBef>
                <a:buNone/>
              </a:pPr>
              <a:r>
                <a:rPr lang="en" sz="900" b="1"/>
                <a:t>.</a:t>
              </a:r>
              <a:br>
                <a:rPr lang="en" sz="900" b="1"/>
              </a:br>
              <a:r>
                <a:rPr lang="en" b="1"/>
                <a:t>30600</a:t>
              </a:r>
            </a:p>
          </p:txBody>
        </p:sp>
        <p:sp>
          <p:nvSpPr>
            <p:cNvPr id="505" name="Shape 505"/>
            <p:cNvSpPr/>
            <p:nvPr/>
          </p:nvSpPr>
          <p:spPr>
            <a:xfrm>
              <a:off x="5968475" y="1596150"/>
              <a:ext cx="276300" cy="1138800"/>
            </a:xfrm>
            <a:prstGeom prst="leftBrace">
              <a:avLst>
                <a:gd name="adj1" fmla="val 8333"/>
                <a:gd name="adj2" fmla="val 50000"/>
              </a:avLst>
            </a:prstGeom>
            <a:no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506" name="Shape 506"/>
            <p:cNvPicPr preferRelativeResize="0"/>
            <p:nvPr/>
          </p:nvPicPr>
          <p:blipFill>
            <a:blip r:embed="rId4">
              <a:alphaModFix/>
            </a:blip>
            <a:stretch>
              <a:fillRect/>
            </a:stretch>
          </p:blipFill>
          <p:spPr>
            <a:xfrm>
              <a:off x="5748898" y="2001100"/>
              <a:ext cx="201525" cy="306998"/>
            </a:xfrm>
            <a:prstGeom prst="rect">
              <a:avLst/>
            </a:prstGeom>
            <a:noFill/>
            <a:ln>
              <a:noFill/>
            </a:ln>
          </p:spPr>
        </p:pic>
        <p:cxnSp>
          <p:nvCxnSpPr>
            <p:cNvPr id="507" name="Shape 507"/>
            <p:cNvCxnSpPr/>
            <p:nvPr/>
          </p:nvCxnSpPr>
          <p:spPr>
            <a:xfrm rot="10800000">
              <a:off x="6800275" y="1617012"/>
              <a:ext cx="1425600" cy="453900"/>
            </a:xfrm>
            <a:prstGeom prst="straightConnector1">
              <a:avLst/>
            </a:prstGeom>
            <a:noFill/>
            <a:ln w="19050" cap="flat" cmpd="sng">
              <a:solidFill>
                <a:schemeClr val="dk2"/>
              </a:solidFill>
              <a:prstDash val="solid"/>
              <a:round/>
              <a:headEnd type="none" w="lg" len="lg"/>
              <a:tailEnd type="triangle" w="lg" len="lg"/>
            </a:ln>
          </p:spPr>
        </p:cxnSp>
        <p:cxnSp>
          <p:nvCxnSpPr>
            <p:cNvPr id="508" name="Shape 508"/>
            <p:cNvCxnSpPr/>
            <p:nvPr/>
          </p:nvCxnSpPr>
          <p:spPr>
            <a:xfrm rot="10800000">
              <a:off x="6822475" y="1781112"/>
              <a:ext cx="1403400" cy="289800"/>
            </a:xfrm>
            <a:prstGeom prst="straightConnector1">
              <a:avLst/>
            </a:prstGeom>
            <a:noFill/>
            <a:ln w="19050" cap="flat" cmpd="sng">
              <a:solidFill>
                <a:schemeClr val="dk2"/>
              </a:solidFill>
              <a:prstDash val="solid"/>
              <a:round/>
              <a:headEnd type="none" w="lg" len="lg"/>
              <a:tailEnd type="triangle" w="lg" len="lg"/>
            </a:ln>
          </p:spPr>
        </p:cxnSp>
        <p:cxnSp>
          <p:nvCxnSpPr>
            <p:cNvPr id="509" name="Shape 509"/>
            <p:cNvCxnSpPr/>
            <p:nvPr/>
          </p:nvCxnSpPr>
          <p:spPr>
            <a:xfrm rot="10800000">
              <a:off x="6844975" y="1945512"/>
              <a:ext cx="1380900" cy="125400"/>
            </a:xfrm>
            <a:prstGeom prst="straightConnector1">
              <a:avLst/>
            </a:prstGeom>
            <a:noFill/>
            <a:ln w="19050" cap="flat" cmpd="sng">
              <a:solidFill>
                <a:schemeClr val="dk2"/>
              </a:solidFill>
              <a:prstDash val="solid"/>
              <a:round/>
              <a:headEnd type="none" w="lg" len="lg"/>
              <a:tailEnd type="triangle" w="lg" len="lg"/>
            </a:ln>
          </p:spPr>
        </p:cxnSp>
        <p:cxnSp>
          <p:nvCxnSpPr>
            <p:cNvPr id="510" name="Shape 510"/>
            <p:cNvCxnSpPr/>
            <p:nvPr/>
          </p:nvCxnSpPr>
          <p:spPr>
            <a:xfrm flipH="1">
              <a:off x="7255075" y="2070912"/>
              <a:ext cx="970800" cy="27600"/>
            </a:xfrm>
            <a:prstGeom prst="straightConnector1">
              <a:avLst/>
            </a:prstGeom>
            <a:noFill/>
            <a:ln w="19050" cap="flat" cmpd="sng">
              <a:solidFill>
                <a:schemeClr val="dk2"/>
              </a:solidFill>
              <a:prstDash val="solid"/>
              <a:round/>
              <a:headEnd type="none" w="lg" len="lg"/>
              <a:tailEnd type="triangle" w="lg" len="lg"/>
            </a:ln>
          </p:spPr>
        </p:cxnSp>
        <p:cxnSp>
          <p:nvCxnSpPr>
            <p:cNvPr id="511" name="Shape 511"/>
            <p:cNvCxnSpPr/>
            <p:nvPr/>
          </p:nvCxnSpPr>
          <p:spPr>
            <a:xfrm flipH="1">
              <a:off x="6844975" y="2070912"/>
              <a:ext cx="1380900" cy="210300"/>
            </a:xfrm>
            <a:prstGeom prst="straightConnector1">
              <a:avLst/>
            </a:prstGeom>
            <a:noFill/>
            <a:ln w="19050" cap="flat" cmpd="sng">
              <a:solidFill>
                <a:schemeClr val="dk2"/>
              </a:solidFill>
              <a:prstDash val="solid"/>
              <a:round/>
              <a:headEnd type="none" w="lg" len="lg"/>
              <a:tailEnd type="triangle" w="lg" len="lg"/>
            </a:ln>
          </p:spPr>
        </p:cxnSp>
        <p:cxnSp>
          <p:nvCxnSpPr>
            <p:cNvPr id="512" name="Shape 512"/>
            <p:cNvCxnSpPr/>
            <p:nvPr/>
          </p:nvCxnSpPr>
          <p:spPr>
            <a:xfrm flipH="1">
              <a:off x="6844975" y="2070912"/>
              <a:ext cx="1380900" cy="352200"/>
            </a:xfrm>
            <a:prstGeom prst="straightConnector1">
              <a:avLst/>
            </a:prstGeom>
            <a:noFill/>
            <a:ln w="19050" cap="flat" cmpd="sng">
              <a:solidFill>
                <a:schemeClr val="dk2"/>
              </a:solidFill>
              <a:prstDash val="solid"/>
              <a:round/>
              <a:headEnd type="none" w="lg" len="lg"/>
              <a:tailEnd type="triangle" w="lg" len="lg"/>
            </a:ln>
          </p:spPr>
        </p:cxnSp>
        <p:sp>
          <p:nvSpPr>
            <p:cNvPr id="513" name="Shape 513"/>
            <p:cNvSpPr txBox="1"/>
            <p:nvPr/>
          </p:nvSpPr>
          <p:spPr>
            <a:xfrm>
              <a:off x="4928000" y="2924825"/>
              <a:ext cx="1089600" cy="210300"/>
            </a:xfrm>
            <a:prstGeom prst="rect">
              <a:avLst/>
            </a:prstGeom>
            <a:noFill/>
            <a:ln>
              <a:noFill/>
            </a:ln>
          </p:spPr>
          <p:txBody>
            <a:bodyPr lIns="91425" tIns="91425" rIns="91425" bIns="91425" anchor="t" anchorCtr="0">
              <a:noAutofit/>
            </a:bodyPr>
            <a:lstStyle/>
            <a:p>
              <a:pPr lvl="0" rtl="0">
                <a:spcBef>
                  <a:spcPts val="0"/>
                </a:spcBef>
                <a:buNone/>
              </a:pPr>
              <a:r>
                <a:rPr lang="en" b="1"/>
                <a:t>Vanilla Tor </a:t>
              </a:r>
            </a:p>
          </p:txBody>
        </p:sp>
        <p:sp>
          <p:nvSpPr>
            <p:cNvPr id="514" name="Shape 514"/>
            <p:cNvSpPr txBox="1"/>
            <p:nvPr/>
          </p:nvSpPr>
          <p:spPr>
            <a:xfrm>
              <a:off x="7923125" y="2244600"/>
              <a:ext cx="932700" cy="523200"/>
            </a:xfrm>
            <a:prstGeom prst="rect">
              <a:avLst/>
            </a:prstGeom>
            <a:noFill/>
            <a:ln>
              <a:noFill/>
            </a:ln>
          </p:spPr>
          <p:txBody>
            <a:bodyPr lIns="91425" tIns="91425" rIns="91425" bIns="91425" anchor="t" anchorCtr="0">
              <a:noAutofit/>
            </a:bodyPr>
            <a:lstStyle/>
            <a:p>
              <a:pPr lvl="0" algn="ctr" rtl="0">
                <a:spcBef>
                  <a:spcPts val="0"/>
                </a:spcBef>
                <a:buNone/>
              </a:pPr>
              <a:r>
                <a:rPr lang="en" b="1"/>
                <a:t>Client in </a:t>
              </a:r>
              <a:br>
                <a:rPr lang="en" b="1"/>
              </a:br>
              <a:r>
                <a:rPr lang="en" b="1"/>
                <a:t>China</a:t>
              </a:r>
            </a:p>
          </p:txBody>
        </p:sp>
        <p:sp>
          <p:nvSpPr>
            <p:cNvPr id="515" name="Shape 515"/>
            <p:cNvSpPr txBox="1"/>
            <p:nvPr/>
          </p:nvSpPr>
          <p:spPr>
            <a:xfrm>
              <a:off x="5805479" y="1068163"/>
              <a:ext cx="2844599" cy="343800"/>
            </a:xfrm>
            <a:prstGeom prst="rect">
              <a:avLst/>
            </a:prstGeom>
            <a:noFill/>
            <a:ln>
              <a:noFill/>
            </a:ln>
          </p:spPr>
          <p:txBody>
            <a:bodyPr lIns="91425" tIns="91425" rIns="91425" bIns="91425" anchor="t" anchorCtr="0">
              <a:noAutofit/>
            </a:bodyPr>
            <a:lstStyle/>
            <a:p>
              <a:pPr lvl="0" rtl="0">
                <a:spcBef>
                  <a:spcPts val="0"/>
                </a:spcBef>
                <a:buNone/>
              </a:pPr>
              <a:r>
                <a:rPr lang="en" sz="1800" b="1"/>
                <a:t>Sybil Infrastructure</a:t>
              </a:r>
            </a:p>
          </p:txBody>
        </p:sp>
        <p:sp>
          <p:nvSpPr>
            <p:cNvPr id="516" name="Shape 516"/>
            <p:cNvSpPr/>
            <p:nvPr/>
          </p:nvSpPr>
          <p:spPr>
            <a:xfrm>
              <a:off x="6093800" y="2961750"/>
              <a:ext cx="2322900" cy="413400"/>
            </a:xfrm>
            <a:prstGeom prst="wedgeRoundRectCallout">
              <a:avLst>
                <a:gd name="adj1" fmla="val -42114"/>
                <a:gd name="adj2" fmla="val -74716"/>
                <a:gd name="adj3" fmla="val 0"/>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t>Forwarding </a:t>
              </a:r>
              <a:r>
                <a:rPr lang="en" b="1">
                  <a:solidFill>
                    <a:srgbClr val="FF0000"/>
                  </a:solidFill>
                </a:rPr>
                <a:t>600</a:t>
              </a:r>
              <a:r>
                <a:rPr lang="en" b="1"/>
                <a:t> ports to Tor port</a:t>
              </a:r>
            </a:p>
          </p:txBody>
        </p:sp>
      </p:grpSp>
      <p:sp>
        <p:nvSpPr>
          <p:cNvPr id="517" name="Shape 51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a:t>Data: Sybil</a:t>
            </a:r>
            <a:endParaRPr lang="en" dirty="0"/>
          </a:p>
        </p:txBody>
      </p:sp>
      <p:sp>
        <p:nvSpPr>
          <p:cNvPr id="518" name="Shape 518"/>
          <p:cNvSpPr txBox="1"/>
          <p:nvPr/>
        </p:nvSpPr>
        <p:spPr>
          <a:xfrm>
            <a:off x="4845675" y="6101375"/>
            <a:ext cx="7753200" cy="9045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19" name="Shape 5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56</a:t>
            </a:fld>
            <a:endParaRPr lang="en"/>
          </a:p>
        </p:txBody>
      </p:sp>
      <p:pic>
        <p:nvPicPr>
          <p:cNvPr id="520" name="Shape 520" descr="computer-7.png"/>
          <p:cNvPicPr preferRelativeResize="0"/>
          <p:nvPr/>
        </p:nvPicPr>
        <p:blipFill rotWithShape="1">
          <a:blip r:embed="rId5">
            <a:alphaModFix/>
          </a:blip>
          <a:srcRect l="31847" t="9226" b="12715"/>
          <a:stretch/>
        </p:blipFill>
        <p:spPr>
          <a:xfrm>
            <a:off x="8267337" y="2389800"/>
            <a:ext cx="354274" cy="393600"/>
          </a:xfrm>
          <a:prstGeom prst="rect">
            <a:avLst/>
          </a:prstGeom>
          <a:noFill/>
          <a:ln>
            <a:noFill/>
          </a:ln>
        </p:spPr>
      </p:pic>
      <p:sp>
        <p:nvSpPr>
          <p:cNvPr id="521" name="Shape 521"/>
          <p:cNvSpPr txBox="1"/>
          <p:nvPr/>
        </p:nvSpPr>
        <p:spPr>
          <a:xfrm>
            <a:off x="524000" y="1213475"/>
            <a:ext cx="4404000" cy="3668100"/>
          </a:xfrm>
          <a:prstGeom prst="rect">
            <a:avLst/>
          </a:prstGeom>
          <a:noFill/>
          <a:ln>
            <a:noFill/>
          </a:ln>
        </p:spPr>
        <p:txBody>
          <a:bodyPr lIns="91425" tIns="91425" rIns="91425" bIns="91425" anchor="t" anchorCtr="0">
            <a:noAutofit/>
          </a:bodyPr>
          <a:lstStyle/>
          <a:p>
            <a:pPr marL="457200" lvl="0" indent="-342900" rtl="0">
              <a:spcBef>
                <a:spcPts val="0"/>
              </a:spcBef>
              <a:spcAft>
                <a:spcPts val="1600"/>
              </a:spcAft>
              <a:buSzPct val="100000"/>
              <a:buFont typeface="Arial"/>
              <a:buChar char="•"/>
            </a:pPr>
            <a:r>
              <a:rPr lang="en" sz="2400" dirty="0">
                <a:solidFill>
                  <a:srgbClr val="980000"/>
                </a:solidFill>
              </a:rPr>
              <a:t>Redirected 600 ports to Tor port</a:t>
            </a:r>
          </a:p>
          <a:p>
            <a:pPr marL="457200" lvl="0" indent="-342900" rtl="0">
              <a:spcBef>
                <a:spcPts val="0"/>
              </a:spcBef>
              <a:spcAft>
                <a:spcPts val="1600"/>
              </a:spcAft>
              <a:buSzPct val="100000"/>
              <a:buFont typeface="Arial"/>
              <a:buChar char="•"/>
            </a:pPr>
            <a:r>
              <a:rPr lang="en" sz="2400" dirty="0"/>
              <a:t>Client in China connects </a:t>
            </a:r>
            <a:br>
              <a:rPr lang="en-US" sz="2400" dirty="0"/>
            </a:br>
            <a:r>
              <a:rPr lang="en" sz="2400" dirty="0"/>
              <a:t>to 600 ports</a:t>
            </a:r>
          </a:p>
          <a:p>
            <a:pPr marL="457200" lvl="0" indent="-342900" rtl="0">
              <a:spcBef>
                <a:spcPts val="0"/>
              </a:spcBef>
              <a:spcAft>
                <a:spcPts val="1600"/>
              </a:spcAft>
              <a:buSzPct val="100000"/>
              <a:buFont typeface="Arial"/>
              <a:buChar char="•"/>
            </a:pPr>
            <a:r>
              <a:rPr lang="en" sz="2400" dirty="0"/>
              <a:t>22 hours</a:t>
            </a:r>
          </a:p>
          <a:p>
            <a:pPr marL="457200" lvl="0" indent="-342900" rtl="0">
              <a:spcBef>
                <a:spcPts val="0"/>
              </a:spcBef>
              <a:spcAft>
                <a:spcPts val="1600"/>
              </a:spcAft>
              <a:buSzPct val="100000"/>
              <a:buFont typeface="Arial"/>
              <a:buChar char="•"/>
            </a:pPr>
            <a:r>
              <a:rPr lang="en" sz="2400" dirty="0"/>
              <a:t>Pcap files of both the </a:t>
            </a:r>
            <a:br>
              <a:rPr lang="en-US" sz="2400" dirty="0"/>
            </a:br>
            <a:r>
              <a:rPr lang="en" sz="2400" dirty="0"/>
              <a:t>client and </a:t>
            </a:r>
            <a:r>
              <a:rPr lang="en-US" sz="2400" dirty="0"/>
              <a:t>t</a:t>
            </a:r>
            <a:r>
              <a:rPr lang="en" sz="2400" dirty="0"/>
              <a:t>he relay</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p:nvPr/>
        </p:nvSpPr>
        <p:spPr>
          <a:xfrm>
            <a:off x="5006862" y="2217300"/>
            <a:ext cx="3750300" cy="1207500"/>
          </a:xfrm>
          <a:prstGeom prst="roundRect">
            <a:avLst>
              <a:gd name="adj" fmla="val 16667"/>
            </a:avLst>
          </a:prstGeom>
          <a:solidFill>
            <a:schemeClr val="lt2"/>
          </a:solidFill>
          <a:ln>
            <a:noFill/>
          </a:ln>
        </p:spPr>
        <p:txBody>
          <a:bodyPr lIns="91425" tIns="91425" rIns="91425" bIns="91425" anchor="ctr" anchorCtr="0">
            <a:noAutofit/>
          </a:bodyPr>
          <a:lstStyle/>
          <a:p>
            <a:pPr lvl="0" rtl="0">
              <a:spcBef>
                <a:spcPts val="0"/>
              </a:spcBef>
              <a:buNone/>
            </a:pPr>
            <a:endParaRPr sz="1800" b="1">
              <a:solidFill>
                <a:schemeClr val="dk1"/>
              </a:solidFill>
            </a:endParaRPr>
          </a:p>
          <a:p>
            <a:pPr lvl="0" rtl="0">
              <a:spcBef>
                <a:spcPts val="0"/>
              </a:spcBef>
              <a:buClr>
                <a:schemeClr val="dk1"/>
              </a:buClr>
              <a:buFont typeface="Arial"/>
              <a:buNone/>
            </a:pPr>
            <a:endParaRPr sz="1800" b="1">
              <a:solidFill>
                <a:schemeClr val="dk1"/>
              </a:solidFill>
            </a:endParaRPr>
          </a:p>
        </p:txBody>
      </p:sp>
      <p:pic>
        <p:nvPicPr>
          <p:cNvPr id="527" name="Shape 527"/>
          <p:cNvPicPr preferRelativeResize="0"/>
          <p:nvPr/>
        </p:nvPicPr>
        <p:blipFill rotWithShape="1">
          <a:blip r:embed="rId3">
            <a:alphaModFix/>
          </a:blip>
          <a:srcRect l="15279" t="4843" r="18084" b="3949"/>
          <a:stretch/>
        </p:blipFill>
        <p:spPr>
          <a:xfrm>
            <a:off x="5223327" y="2500312"/>
            <a:ext cx="452923" cy="762373"/>
          </a:xfrm>
          <a:prstGeom prst="rect">
            <a:avLst/>
          </a:prstGeom>
          <a:noFill/>
          <a:ln>
            <a:noFill/>
          </a:ln>
        </p:spPr>
      </p:pic>
      <p:sp>
        <p:nvSpPr>
          <p:cNvPr id="528" name="Shape 52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a:t>Data: Server Logs</a:t>
            </a:r>
            <a:endParaRPr lang="en" dirty="0"/>
          </a:p>
        </p:txBody>
      </p:sp>
      <p:sp>
        <p:nvSpPr>
          <p:cNvPr id="529" name="Shape 529"/>
          <p:cNvSpPr txBox="1"/>
          <p:nvPr/>
        </p:nvSpPr>
        <p:spPr>
          <a:xfrm>
            <a:off x="4845675" y="6101375"/>
            <a:ext cx="7753200" cy="9045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30" name="Shape 53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57</a:t>
            </a:fld>
            <a:endParaRPr lang="en"/>
          </a:p>
        </p:txBody>
      </p:sp>
      <p:sp>
        <p:nvSpPr>
          <p:cNvPr id="531" name="Shape 531"/>
          <p:cNvSpPr txBox="1"/>
          <p:nvPr/>
        </p:nvSpPr>
        <p:spPr>
          <a:xfrm>
            <a:off x="6103750" y="2554125"/>
            <a:ext cx="2577600" cy="572700"/>
          </a:xfrm>
          <a:prstGeom prst="rect">
            <a:avLst/>
          </a:prstGeom>
          <a:noFill/>
          <a:ln>
            <a:noFill/>
          </a:ln>
        </p:spPr>
        <p:txBody>
          <a:bodyPr lIns="91425" tIns="91425" rIns="91425" bIns="91425" anchor="t" anchorCtr="0">
            <a:noAutofit/>
          </a:bodyPr>
          <a:lstStyle/>
          <a:p>
            <a:pPr lvl="0" rtl="0">
              <a:lnSpc>
                <a:spcPct val="100000"/>
              </a:lnSpc>
              <a:spcBef>
                <a:spcPts val="0"/>
              </a:spcBef>
              <a:buClr>
                <a:schemeClr val="dk1"/>
              </a:buClr>
              <a:buSzPct val="61111"/>
              <a:buFont typeface="Arial"/>
              <a:buNone/>
            </a:pPr>
            <a:r>
              <a:rPr lang="en" sz="1800" b="1">
                <a:solidFill>
                  <a:schemeClr val="dk1"/>
                </a:solidFill>
              </a:rPr>
              <a:t>Server Log Analysis</a:t>
            </a:r>
            <a:r>
              <a:rPr lang="en" sz="1100">
                <a:solidFill>
                  <a:schemeClr val="dk1"/>
                </a:solidFill>
              </a:rPr>
              <a:t>		</a:t>
            </a:r>
          </a:p>
          <a:p>
            <a:pPr lvl="0" rtl="0">
              <a:lnSpc>
                <a:spcPct val="100000"/>
              </a:lnSpc>
              <a:spcBef>
                <a:spcPts val="0"/>
              </a:spcBef>
              <a:buNone/>
            </a:pPr>
            <a:endParaRPr/>
          </a:p>
        </p:txBody>
      </p:sp>
      <p:pic>
        <p:nvPicPr>
          <p:cNvPr id="532" name="Shape 532"/>
          <p:cNvPicPr preferRelativeResize="0"/>
          <p:nvPr/>
        </p:nvPicPr>
        <p:blipFill>
          <a:blip r:embed="rId4">
            <a:alphaModFix/>
          </a:blip>
          <a:stretch>
            <a:fillRect/>
          </a:stretch>
        </p:blipFill>
        <p:spPr>
          <a:xfrm>
            <a:off x="5577115" y="2511946"/>
            <a:ext cx="343350" cy="523054"/>
          </a:xfrm>
          <a:prstGeom prst="rect">
            <a:avLst/>
          </a:prstGeom>
          <a:noFill/>
          <a:ln>
            <a:noFill/>
          </a:ln>
        </p:spPr>
      </p:pic>
      <p:sp>
        <p:nvSpPr>
          <p:cNvPr id="533" name="Shape 533"/>
          <p:cNvSpPr txBox="1"/>
          <p:nvPr/>
        </p:nvSpPr>
        <p:spPr>
          <a:xfrm>
            <a:off x="524000" y="1213475"/>
            <a:ext cx="4482862" cy="3668100"/>
          </a:xfrm>
          <a:prstGeom prst="rect">
            <a:avLst/>
          </a:prstGeom>
          <a:noFill/>
          <a:ln>
            <a:noFill/>
          </a:ln>
        </p:spPr>
        <p:txBody>
          <a:bodyPr lIns="91425" tIns="91425" rIns="91425" bIns="91425" anchor="t" anchorCtr="0">
            <a:noAutofit/>
          </a:bodyPr>
          <a:lstStyle/>
          <a:p>
            <a:pPr marL="457200" lvl="0" indent="-342900" rtl="0">
              <a:spcBef>
                <a:spcPts val="0"/>
              </a:spcBef>
              <a:buClr>
                <a:srgbClr val="000000"/>
              </a:buClr>
              <a:buSzPct val="100000"/>
              <a:buFont typeface="Arial"/>
              <a:buChar char="•"/>
            </a:pPr>
            <a:r>
              <a:rPr lang="en" sz="2400" dirty="0">
                <a:solidFill>
                  <a:schemeClr val="dk1"/>
                </a:solidFill>
              </a:rPr>
              <a:t>Web server that also runs </a:t>
            </a:r>
            <a:br>
              <a:rPr lang="en-US" sz="2400" dirty="0">
                <a:solidFill>
                  <a:schemeClr val="dk1"/>
                </a:solidFill>
              </a:rPr>
            </a:br>
            <a:r>
              <a:rPr lang="en" sz="2400" dirty="0">
                <a:solidFill>
                  <a:schemeClr val="dk1"/>
                </a:solidFill>
              </a:rPr>
              <a:t>a Tor bridge located in US</a:t>
            </a:r>
            <a:endParaRPr lang="en-US" sz="2400" dirty="0">
              <a:solidFill>
                <a:schemeClr val="dk1"/>
              </a:solidFill>
            </a:endParaRPr>
          </a:p>
          <a:p>
            <a:pPr marL="457200" lvl="0" indent="-342900" rtl="0">
              <a:spcBef>
                <a:spcPts val="0"/>
              </a:spcBef>
              <a:buClr>
                <a:srgbClr val="000000"/>
              </a:buClr>
              <a:buSzPct val="100000"/>
              <a:buFont typeface="Arial"/>
              <a:buChar char="•"/>
            </a:pPr>
            <a:endParaRPr lang="en" sz="2400" dirty="0">
              <a:solidFill>
                <a:schemeClr val="dk1"/>
              </a:solidFill>
            </a:endParaRPr>
          </a:p>
          <a:p>
            <a:pPr marL="457200" lvl="0" indent="-342900" rtl="0">
              <a:spcBef>
                <a:spcPts val="0"/>
              </a:spcBef>
              <a:spcAft>
                <a:spcPts val="1600"/>
              </a:spcAft>
              <a:buClr>
                <a:srgbClr val="000000"/>
              </a:buClr>
              <a:buSzPct val="100000"/>
              <a:buFont typeface="Arial"/>
              <a:buChar char="•"/>
            </a:pPr>
            <a:r>
              <a:rPr lang="en" sz="2400" dirty="0"/>
              <a:t>Web server logs dating </a:t>
            </a:r>
            <a:br>
              <a:rPr lang="en-US" sz="2400" dirty="0"/>
            </a:br>
            <a:r>
              <a:rPr lang="en" sz="2400" dirty="0"/>
              <a:t>back to Jan 201</a:t>
            </a:r>
            <a:r>
              <a:rPr lang="en-US" sz="2400" dirty="0"/>
              <a:t>0</a:t>
            </a:r>
            <a:endParaRPr lang="en"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Shape 538"/>
          <p:cNvSpPr/>
          <p:nvPr/>
        </p:nvSpPr>
        <p:spPr>
          <a:xfrm>
            <a:off x="5006862" y="3665100"/>
            <a:ext cx="3750300" cy="1207500"/>
          </a:xfrm>
          <a:prstGeom prst="roundRect">
            <a:avLst>
              <a:gd name="adj" fmla="val 16667"/>
            </a:avLst>
          </a:prstGeom>
          <a:solidFill>
            <a:schemeClr val="lt2"/>
          </a:solidFill>
          <a:ln>
            <a:noFill/>
          </a:ln>
        </p:spPr>
        <p:txBody>
          <a:bodyPr lIns="91425" tIns="91425" rIns="91425" bIns="91425" anchor="ctr" anchorCtr="0">
            <a:noAutofit/>
          </a:bodyPr>
          <a:lstStyle/>
          <a:p>
            <a:pPr lvl="0" rtl="0">
              <a:spcBef>
                <a:spcPts val="0"/>
              </a:spcBef>
              <a:buNone/>
            </a:pPr>
            <a:endParaRPr sz="1800" b="1">
              <a:solidFill>
                <a:schemeClr val="dk1"/>
              </a:solidFill>
            </a:endParaRPr>
          </a:p>
          <a:p>
            <a:pPr lvl="0" rtl="0">
              <a:spcBef>
                <a:spcPts val="0"/>
              </a:spcBef>
              <a:buClr>
                <a:schemeClr val="dk1"/>
              </a:buClr>
              <a:buFont typeface="Arial"/>
              <a:buNone/>
            </a:pPr>
            <a:endParaRPr sz="1800" b="1">
              <a:solidFill>
                <a:schemeClr val="dk1"/>
              </a:solidFill>
            </a:endParaRPr>
          </a:p>
        </p:txBody>
      </p:sp>
      <p:pic>
        <p:nvPicPr>
          <p:cNvPr id="539" name="Shape 539"/>
          <p:cNvPicPr preferRelativeResize="0"/>
          <p:nvPr/>
        </p:nvPicPr>
        <p:blipFill rotWithShape="1">
          <a:blip r:embed="rId3">
            <a:alphaModFix/>
          </a:blip>
          <a:srcRect l="15279" t="4843" r="18084" b="3949"/>
          <a:stretch/>
        </p:blipFill>
        <p:spPr>
          <a:xfrm>
            <a:off x="5223327" y="3948112"/>
            <a:ext cx="452923" cy="762373"/>
          </a:xfrm>
          <a:prstGeom prst="rect">
            <a:avLst/>
          </a:prstGeom>
          <a:noFill/>
          <a:ln>
            <a:noFill/>
          </a:ln>
        </p:spPr>
      </p:pic>
      <p:grpSp>
        <p:nvGrpSpPr>
          <p:cNvPr id="540" name="Shape 540"/>
          <p:cNvGrpSpPr/>
          <p:nvPr/>
        </p:nvGrpSpPr>
        <p:grpSpPr>
          <a:xfrm>
            <a:off x="4928000" y="1012975"/>
            <a:ext cx="3927825" cy="2522100"/>
            <a:chOff x="4928000" y="1012975"/>
            <a:chExt cx="3927825" cy="2522100"/>
          </a:xfrm>
        </p:grpSpPr>
        <p:sp>
          <p:nvSpPr>
            <p:cNvPr id="541" name="Shape 541"/>
            <p:cNvSpPr/>
            <p:nvPr/>
          </p:nvSpPr>
          <p:spPr>
            <a:xfrm>
              <a:off x="4951700" y="1012975"/>
              <a:ext cx="3822600" cy="2522100"/>
            </a:xfrm>
            <a:prstGeom prst="roundRect">
              <a:avLst>
                <a:gd name="adj" fmla="val 16667"/>
              </a:avLst>
            </a:prstGeom>
            <a:solidFill>
              <a:schemeClr val="lt2"/>
            </a:solidFill>
            <a:ln>
              <a:noFill/>
            </a:ln>
          </p:spPr>
          <p:txBody>
            <a:bodyPr lIns="91425" tIns="91425" rIns="91425" bIns="91425" anchor="ctr" anchorCtr="0">
              <a:noAutofit/>
            </a:bodyPr>
            <a:lstStyle/>
            <a:p>
              <a:pPr lvl="0">
                <a:spcBef>
                  <a:spcPts val="0"/>
                </a:spcBef>
                <a:buNone/>
              </a:pPr>
              <a:endParaRPr/>
            </a:p>
          </p:txBody>
        </p:sp>
        <p:pic>
          <p:nvPicPr>
            <p:cNvPr id="542" name="Shape 542"/>
            <p:cNvPicPr preferRelativeResize="0"/>
            <p:nvPr/>
          </p:nvPicPr>
          <p:blipFill rotWithShape="1">
            <a:blip r:embed="rId3">
              <a:alphaModFix/>
            </a:blip>
            <a:srcRect l="15279" t="4843" r="18084" b="3949"/>
            <a:stretch/>
          </p:blipFill>
          <p:spPr>
            <a:xfrm>
              <a:off x="5127800" y="1518774"/>
              <a:ext cx="609274" cy="1406048"/>
            </a:xfrm>
            <a:prstGeom prst="rect">
              <a:avLst/>
            </a:prstGeom>
            <a:noFill/>
            <a:ln>
              <a:noFill/>
            </a:ln>
          </p:spPr>
        </p:pic>
        <p:sp>
          <p:nvSpPr>
            <p:cNvPr id="543" name="Shape 543"/>
            <p:cNvSpPr txBox="1"/>
            <p:nvPr/>
          </p:nvSpPr>
          <p:spPr>
            <a:xfrm>
              <a:off x="6170000" y="1499125"/>
              <a:ext cx="932700" cy="1350900"/>
            </a:xfrm>
            <a:prstGeom prst="rect">
              <a:avLst/>
            </a:prstGeom>
            <a:noFill/>
            <a:ln>
              <a:noFill/>
            </a:ln>
          </p:spPr>
          <p:txBody>
            <a:bodyPr lIns="91425" tIns="91425" rIns="91425" bIns="91425" anchor="t" anchorCtr="0">
              <a:noAutofit/>
            </a:bodyPr>
            <a:lstStyle/>
            <a:p>
              <a:pPr lvl="0" rtl="0">
                <a:spcBef>
                  <a:spcPts val="0"/>
                </a:spcBef>
                <a:buNone/>
              </a:pPr>
              <a:r>
                <a:rPr lang="en" b="1"/>
                <a:t>30000</a:t>
              </a:r>
            </a:p>
            <a:p>
              <a:pPr lvl="0" rtl="0">
                <a:spcBef>
                  <a:spcPts val="0"/>
                </a:spcBef>
                <a:buNone/>
              </a:pPr>
              <a:r>
                <a:rPr lang="en" sz="900" b="1"/>
                <a:t>.</a:t>
              </a:r>
            </a:p>
            <a:p>
              <a:pPr lvl="0" rtl="0">
                <a:spcBef>
                  <a:spcPts val="0"/>
                </a:spcBef>
                <a:buNone/>
              </a:pPr>
              <a:r>
                <a:rPr lang="en" sz="900" b="1"/>
                <a:t>.</a:t>
              </a:r>
            </a:p>
            <a:p>
              <a:pPr lvl="0" rtl="0">
                <a:spcBef>
                  <a:spcPts val="0"/>
                </a:spcBef>
                <a:buNone/>
              </a:pPr>
              <a:r>
                <a:rPr lang="en" b="1"/>
                <a:t>30300</a:t>
              </a:r>
            </a:p>
            <a:p>
              <a:pPr lvl="0" rtl="0">
                <a:spcBef>
                  <a:spcPts val="0"/>
                </a:spcBef>
                <a:buNone/>
              </a:pPr>
              <a:r>
                <a:rPr lang="en" sz="900" b="1"/>
                <a:t>.</a:t>
              </a:r>
            </a:p>
            <a:p>
              <a:pPr lvl="0" rtl="0">
                <a:spcBef>
                  <a:spcPts val="0"/>
                </a:spcBef>
                <a:buNone/>
              </a:pPr>
              <a:r>
                <a:rPr lang="en" sz="900" b="1"/>
                <a:t>.</a:t>
              </a:r>
              <a:br>
                <a:rPr lang="en" sz="900" b="1"/>
              </a:br>
              <a:r>
                <a:rPr lang="en" b="1"/>
                <a:t>30600</a:t>
              </a:r>
            </a:p>
          </p:txBody>
        </p:sp>
        <p:sp>
          <p:nvSpPr>
            <p:cNvPr id="544" name="Shape 544"/>
            <p:cNvSpPr/>
            <p:nvPr/>
          </p:nvSpPr>
          <p:spPr>
            <a:xfrm>
              <a:off x="5968475" y="1596150"/>
              <a:ext cx="276300" cy="1138800"/>
            </a:xfrm>
            <a:prstGeom prst="leftBrace">
              <a:avLst>
                <a:gd name="adj1" fmla="val 8333"/>
                <a:gd name="adj2" fmla="val 50000"/>
              </a:avLst>
            </a:prstGeom>
            <a:no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545" name="Shape 545"/>
            <p:cNvPicPr preferRelativeResize="0"/>
            <p:nvPr/>
          </p:nvPicPr>
          <p:blipFill>
            <a:blip r:embed="rId4">
              <a:alphaModFix/>
            </a:blip>
            <a:stretch>
              <a:fillRect/>
            </a:stretch>
          </p:blipFill>
          <p:spPr>
            <a:xfrm>
              <a:off x="5748898" y="2001100"/>
              <a:ext cx="201525" cy="306998"/>
            </a:xfrm>
            <a:prstGeom prst="rect">
              <a:avLst/>
            </a:prstGeom>
            <a:noFill/>
            <a:ln>
              <a:noFill/>
            </a:ln>
          </p:spPr>
        </p:pic>
        <p:cxnSp>
          <p:nvCxnSpPr>
            <p:cNvPr id="546" name="Shape 546"/>
            <p:cNvCxnSpPr/>
            <p:nvPr/>
          </p:nvCxnSpPr>
          <p:spPr>
            <a:xfrm rot="10800000">
              <a:off x="6800275" y="1617012"/>
              <a:ext cx="1425600" cy="453900"/>
            </a:xfrm>
            <a:prstGeom prst="straightConnector1">
              <a:avLst/>
            </a:prstGeom>
            <a:noFill/>
            <a:ln w="19050" cap="flat" cmpd="sng">
              <a:solidFill>
                <a:schemeClr val="dk2"/>
              </a:solidFill>
              <a:prstDash val="solid"/>
              <a:round/>
              <a:headEnd type="none" w="lg" len="lg"/>
              <a:tailEnd type="triangle" w="lg" len="lg"/>
            </a:ln>
          </p:spPr>
        </p:cxnSp>
        <p:cxnSp>
          <p:nvCxnSpPr>
            <p:cNvPr id="547" name="Shape 547"/>
            <p:cNvCxnSpPr/>
            <p:nvPr/>
          </p:nvCxnSpPr>
          <p:spPr>
            <a:xfrm rot="10800000">
              <a:off x="6822475" y="1781112"/>
              <a:ext cx="1403400" cy="289800"/>
            </a:xfrm>
            <a:prstGeom prst="straightConnector1">
              <a:avLst/>
            </a:prstGeom>
            <a:noFill/>
            <a:ln w="19050" cap="flat" cmpd="sng">
              <a:solidFill>
                <a:schemeClr val="dk2"/>
              </a:solidFill>
              <a:prstDash val="solid"/>
              <a:round/>
              <a:headEnd type="none" w="lg" len="lg"/>
              <a:tailEnd type="triangle" w="lg" len="lg"/>
            </a:ln>
          </p:spPr>
        </p:cxnSp>
        <p:cxnSp>
          <p:nvCxnSpPr>
            <p:cNvPr id="548" name="Shape 548"/>
            <p:cNvCxnSpPr/>
            <p:nvPr/>
          </p:nvCxnSpPr>
          <p:spPr>
            <a:xfrm rot="10800000">
              <a:off x="6844975" y="1945512"/>
              <a:ext cx="1380900" cy="125400"/>
            </a:xfrm>
            <a:prstGeom prst="straightConnector1">
              <a:avLst/>
            </a:prstGeom>
            <a:noFill/>
            <a:ln w="19050" cap="flat" cmpd="sng">
              <a:solidFill>
                <a:schemeClr val="dk2"/>
              </a:solidFill>
              <a:prstDash val="solid"/>
              <a:round/>
              <a:headEnd type="none" w="lg" len="lg"/>
              <a:tailEnd type="triangle" w="lg" len="lg"/>
            </a:ln>
          </p:spPr>
        </p:cxnSp>
        <p:cxnSp>
          <p:nvCxnSpPr>
            <p:cNvPr id="549" name="Shape 549"/>
            <p:cNvCxnSpPr/>
            <p:nvPr/>
          </p:nvCxnSpPr>
          <p:spPr>
            <a:xfrm flipH="1">
              <a:off x="7255075" y="2070912"/>
              <a:ext cx="970800" cy="27600"/>
            </a:xfrm>
            <a:prstGeom prst="straightConnector1">
              <a:avLst/>
            </a:prstGeom>
            <a:noFill/>
            <a:ln w="19050" cap="flat" cmpd="sng">
              <a:solidFill>
                <a:schemeClr val="dk2"/>
              </a:solidFill>
              <a:prstDash val="solid"/>
              <a:round/>
              <a:headEnd type="none" w="lg" len="lg"/>
              <a:tailEnd type="triangle" w="lg" len="lg"/>
            </a:ln>
          </p:spPr>
        </p:cxnSp>
        <p:cxnSp>
          <p:nvCxnSpPr>
            <p:cNvPr id="550" name="Shape 550"/>
            <p:cNvCxnSpPr/>
            <p:nvPr/>
          </p:nvCxnSpPr>
          <p:spPr>
            <a:xfrm flipH="1">
              <a:off x="6844975" y="2070912"/>
              <a:ext cx="1380900" cy="210300"/>
            </a:xfrm>
            <a:prstGeom prst="straightConnector1">
              <a:avLst/>
            </a:prstGeom>
            <a:noFill/>
            <a:ln w="19050" cap="flat" cmpd="sng">
              <a:solidFill>
                <a:schemeClr val="dk2"/>
              </a:solidFill>
              <a:prstDash val="solid"/>
              <a:round/>
              <a:headEnd type="none" w="lg" len="lg"/>
              <a:tailEnd type="triangle" w="lg" len="lg"/>
            </a:ln>
          </p:spPr>
        </p:cxnSp>
        <p:cxnSp>
          <p:nvCxnSpPr>
            <p:cNvPr id="551" name="Shape 551"/>
            <p:cNvCxnSpPr/>
            <p:nvPr/>
          </p:nvCxnSpPr>
          <p:spPr>
            <a:xfrm flipH="1">
              <a:off x="6844975" y="2070912"/>
              <a:ext cx="1380900" cy="352200"/>
            </a:xfrm>
            <a:prstGeom prst="straightConnector1">
              <a:avLst/>
            </a:prstGeom>
            <a:noFill/>
            <a:ln w="19050" cap="flat" cmpd="sng">
              <a:solidFill>
                <a:schemeClr val="dk2"/>
              </a:solidFill>
              <a:prstDash val="solid"/>
              <a:round/>
              <a:headEnd type="none" w="lg" len="lg"/>
              <a:tailEnd type="triangle" w="lg" len="lg"/>
            </a:ln>
          </p:spPr>
        </p:cxnSp>
        <p:sp>
          <p:nvSpPr>
            <p:cNvPr id="552" name="Shape 552"/>
            <p:cNvSpPr txBox="1"/>
            <p:nvPr/>
          </p:nvSpPr>
          <p:spPr>
            <a:xfrm>
              <a:off x="4928000" y="2924825"/>
              <a:ext cx="1089600" cy="210300"/>
            </a:xfrm>
            <a:prstGeom prst="rect">
              <a:avLst/>
            </a:prstGeom>
            <a:noFill/>
            <a:ln>
              <a:noFill/>
            </a:ln>
          </p:spPr>
          <p:txBody>
            <a:bodyPr lIns="91425" tIns="91425" rIns="91425" bIns="91425" anchor="t" anchorCtr="0">
              <a:noAutofit/>
            </a:bodyPr>
            <a:lstStyle/>
            <a:p>
              <a:pPr lvl="0" rtl="0">
                <a:spcBef>
                  <a:spcPts val="0"/>
                </a:spcBef>
                <a:buNone/>
              </a:pPr>
              <a:r>
                <a:rPr lang="en" b="1"/>
                <a:t>Vanilla Tor </a:t>
              </a:r>
            </a:p>
          </p:txBody>
        </p:sp>
        <p:sp>
          <p:nvSpPr>
            <p:cNvPr id="553" name="Shape 553"/>
            <p:cNvSpPr txBox="1"/>
            <p:nvPr/>
          </p:nvSpPr>
          <p:spPr>
            <a:xfrm>
              <a:off x="7923125" y="2244600"/>
              <a:ext cx="932700" cy="523200"/>
            </a:xfrm>
            <a:prstGeom prst="rect">
              <a:avLst/>
            </a:prstGeom>
            <a:noFill/>
            <a:ln>
              <a:noFill/>
            </a:ln>
          </p:spPr>
          <p:txBody>
            <a:bodyPr lIns="91425" tIns="91425" rIns="91425" bIns="91425" anchor="t" anchorCtr="0">
              <a:noAutofit/>
            </a:bodyPr>
            <a:lstStyle/>
            <a:p>
              <a:pPr lvl="0" algn="ctr" rtl="0">
                <a:spcBef>
                  <a:spcPts val="0"/>
                </a:spcBef>
                <a:buNone/>
              </a:pPr>
              <a:r>
                <a:rPr lang="en" b="1"/>
                <a:t>Client in </a:t>
              </a:r>
              <a:br>
                <a:rPr lang="en" b="1"/>
              </a:br>
              <a:r>
                <a:rPr lang="en" b="1"/>
                <a:t>China</a:t>
              </a:r>
            </a:p>
          </p:txBody>
        </p:sp>
        <p:sp>
          <p:nvSpPr>
            <p:cNvPr id="554" name="Shape 554"/>
            <p:cNvSpPr txBox="1"/>
            <p:nvPr/>
          </p:nvSpPr>
          <p:spPr>
            <a:xfrm>
              <a:off x="5805479" y="1068163"/>
              <a:ext cx="2844599" cy="343800"/>
            </a:xfrm>
            <a:prstGeom prst="rect">
              <a:avLst/>
            </a:prstGeom>
            <a:noFill/>
            <a:ln>
              <a:noFill/>
            </a:ln>
          </p:spPr>
          <p:txBody>
            <a:bodyPr lIns="91425" tIns="91425" rIns="91425" bIns="91425" anchor="t" anchorCtr="0">
              <a:noAutofit/>
            </a:bodyPr>
            <a:lstStyle/>
            <a:p>
              <a:pPr lvl="0" rtl="0">
                <a:spcBef>
                  <a:spcPts val="0"/>
                </a:spcBef>
                <a:buNone/>
              </a:pPr>
              <a:r>
                <a:rPr lang="en" sz="1800" b="1"/>
                <a:t>Sybil Infrastructure</a:t>
              </a:r>
            </a:p>
          </p:txBody>
        </p:sp>
        <p:sp>
          <p:nvSpPr>
            <p:cNvPr id="555" name="Shape 555"/>
            <p:cNvSpPr/>
            <p:nvPr/>
          </p:nvSpPr>
          <p:spPr>
            <a:xfrm>
              <a:off x="6093800" y="2961750"/>
              <a:ext cx="2322900" cy="413400"/>
            </a:xfrm>
            <a:prstGeom prst="wedgeRoundRectCallout">
              <a:avLst>
                <a:gd name="adj1" fmla="val -42114"/>
                <a:gd name="adj2" fmla="val -74716"/>
                <a:gd name="adj3" fmla="val 0"/>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t>Forwarding </a:t>
              </a:r>
              <a:r>
                <a:rPr lang="en" b="1">
                  <a:solidFill>
                    <a:srgbClr val="FF0000"/>
                  </a:solidFill>
                </a:rPr>
                <a:t>600</a:t>
              </a:r>
              <a:r>
                <a:rPr lang="en" b="1"/>
                <a:t> ports to Tor port</a:t>
              </a:r>
            </a:p>
          </p:txBody>
        </p:sp>
      </p:grpSp>
      <p:sp>
        <p:nvSpPr>
          <p:cNvPr id="556" name="Shape 55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a:t>Data</a:t>
            </a:r>
            <a:endParaRPr lang="en" dirty="0"/>
          </a:p>
        </p:txBody>
      </p:sp>
      <p:sp>
        <p:nvSpPr>
          <p:cNvPr id="557" name="Shape 557"/>
          <p:cNvSpPr txBox="1"/>
          <p:nvPr/>
        </p:nvSpPr>
        <p:spPr>
          <a:xfrm>
            <a:off x="4845675" y="6101375"/>
            <a:ext cx="7753200" cy="9045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58" name="Shape 55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58</a:t>
            </a:fld>
            <a:endParaRPr lang="en"/>
          </a:p>
        </p:txBody>
      </p:sp>
      <p:pic>
        <p:nvPicPr>
          <p:cNvPr id="559" name="Shape 559" descr="computer-7.png"/>
          <p:cNvPicPr preferRelativeResize="0"/>
          <p:nvPr/>
        </p:nvPicPr>
        <p:blipFill rotWithShape="1">
          <a:blip r:embed="rId5">
            <a:alphaModFix/>
          </a:blip>
          <a:srcRect l="31847" t="9226" b="12715"/>
          <a:stretch/>
        </p:blipFill>
        <p:spPr>
          <a:xfrm>
            <a:off x="8267337" y="1856400"/>
            <a:ext cx="354274" cy="393600"/>
          </a:xfrm>
          <a:prstGeom prst="rect">
            <a:avLst/>
          </a:prstGeom>
          <a:noFill/>
          <a:ln>
            <a:noFill/>
          </a:ln>
        </p:spPr>
      </p:pic>
      <p:sp>
        <p:nvSpPr>
          <p:cNvPr id="560" name="Shape 560"/>
          <p:cNvSpPr/>
          <p:nvPr/>
        </p:nvSpPr>
        <p:spPr>
          <a:xfrm>
            <a:off x="482562" y="1299750"/>
            <a:ext cx="3727200" cy="3326400"/>
          </a:xfrm>
          <a:prstGeom prst="roundRect">
            <a:avLst>
              <a:gd name="adj" fmla="val 16667"/>
            </a:avLst>
          </a:prstGeom>
          <a:solidFill>
            <a:schemeClr val="lt2"/>
          </a:solidFill>
          <a:ln>
            <a:noFill/>
          </a:ln>
        </p:spPr>
        <p:txBody>
          <a:bodyPr lIns="91425" tIns="91425" rIns="91425" bIns="91425" anchor="ctr" anchorCtr="0">
            <a:noAutofit/>
          </a:bodyPr>
          <a:lstStyle/>
          <a:p>
            <a:pPr lvl="0">
              <a:spcBef>
                <a:spcPts val="0"/>
              </a:spcBef>
              <a:buNone/>
            </a:pPr>
            <a:endParaRPr/>
          </a:p>
        </p:txBody>
      </p:sp>
      <p:grpSp>
        <p:nvGrpSpPr>
          <p:cNvPr id="561" name="Shape 561"/>
          <p:cNvGrpSpPr/>
          <p:nvPr/>
        </p:nvGrpSpPr>
        <p:grpSpPr>
          <a:xfrm>
            <a:off x="669950" y="1521788"/>
            <a:ext cx="3368975" cy="2845261"/>
            <a:chOff x="669950" y="1521788"/>
            <a:chExt cx="3368975" cy="2845261"/>
          </a:xfrm>
        </p:grpSpPr>
        <p:sp>
          <p:nvSpPr>
            <p:cNvPr id="562" name="Shape 562"/>
            <p:cNvSpPr/>
            <p:nvPr/>
          </p:nvSpPr>
          <p:spPr>
            <a:xfrm>
              <a:off x="2358775" y="2041725"/>
              <a:ext cx="1541700" cy="2018700"/>
            </a:xfrm>
            <a:prstGeom prst="roundRect">
              <a:avLst>
                <a:gd name="adj" fmla="val 16667"/>
              </a:avLst>
            </a:prstGeom>
            <a:solidFill>
              <a:srgbClr val="FF655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pic>
          <p:nvPicPr>
            <p:cNvPr id="563" name="Shape 563" descr="computer-7.png"/>
            <p:cNvPicPr preferRelativeResize="0"/>
            <p:nvPr/>
          </p:nvPicPr>
          <p:blipFill rotWithShape="1">
            <a:blip r:embed="rId5">
              <a:alphaModFix/>
            </a:blip>
            <a:srcRect l="31847" t="9226" b="12715"/>
            <a:stretch/>
          </p:blipFill>
          <p:spPr>
            <a:xfrm>
              <a:off x="2783075" y="2136437"/>
              <a:ext cx="265699" cy="295200"/>
            </a:xfrm>
            <a:prstGeom prst="rect">
              <a:avLst/>
            </a:prstGeom>
            <a:noFill/>
            <a:ln>
              <a:noFill/>
            </a:ln>
          </p:spPr>
        </p:pic>
        <p:pic>
          <p:nvPicPr>
            <p:cNvPr id="564" name="Shape 564" descr="computer-7.png"/>
            <p:cNvPicPr preferRelativeResize="0"/>
            <p:nvPr/>
          </p:nvPicPr>
          <p:blipFill rotWithShape="1">
            <a:blip r:embed="rId5">
              <a:alphaModFix/>
            </a:blip>
            <a:srcRect l="31847" t="9226" b="12715"/>
            <a:stretch/>
          </p:blipFill>
          <p:spPr>
            <a:xfrm>
              <a:off x="2783075" y="2407350"/>
              <a:ext cx="265699" cy="295200"/>
            </a:xfrm>
            <a:prstGeom prst="rect">
              <a:avLst/>
            </a:prstGeom>
            <a:noFill/>
            <a:ln>
              <a:noFill/>
            </a:ln>
          </p:spPr>
        </p:pic>
        <p:pic>
          <p:nvPicPr>
            <p:cNvPr id="565" name="Shape 565" descr="computer-7.png"/>
            <p:cNvPicPr preferRelativeResize="0"/>
            <p:nvPr/>
          </p:nvPicPr>
          <p:blipFill rotWithShape="1">
            <a:blip r:embed="rId5">
              <a:alphaModFix/>
            </a:blip>
            <a:srcRect l="31847" t="9226" b="12715"/>
            <a:stretch/>
          </p:blipFill>
          <p:spPr>
            <a:xfrm>
              <a:off x="2783075" y="2635950"/>
              <a:ext cx="265699" cy="295200"/>
            </a:xfrm>
            <a:prstGeom prst="rect">
              <a:avLst/>
            </a:prstGeom>
            <a:noFill/>
            <a:ln>
              <a:noFill/>
            </a:ln>
          </p:spPr>
        </p:pic>
        <p:pic>
          <p:nvPicPr>
            <p:cNvPr id="566" name="Shape 566" descr="computer-7.png"/>
            <p:cNvPicPr preferRelativeResize="0"/>
            <p:nvPr/>
          </p:nvPicPr>
          <p:blipFill rotWithShape="1">
            <a:blip r:embed="rId5">
              <a:alphaModFix/>
            </a:blip>
            <a:srcRect l="31847" t="9226" b="12715"/>
            <a:stretch/>
          </p:blipFill>
          <p:spPr>
            <a:xfrm>
              <a:off x="2783075" y="3133725"/>
              <a:ext cx="265699" cy="295200"/>
            </a:xfrm>
            <a:prstGeom prst="rect">
              <a:avLst/>
            </a:prstGeom>
            <a:noFill/>
            <a:ln>
              <a:noFill/>
            </a:ln>
          </p:spPr>
        </p:pic>
        <p:pic>
          <p:nvPicPr>
            <p:cNvPr id="567" name="Shape 567" descr="computer-7.png"/>
            <p:cNvPicPr preferRelativeResize="0"/>
            <p:nvPr/>
          </p:nvPicPr>
          <p:blipFill rotWithShape="1">
            <a:blip r:embed="rId5">
              <a:alphaModFix/>
            </a:blip>
            <a:srcRect l="31847" t="9226" b="12715"/>
            <a:stretch/>
          </p:blipFill>
          <p:spPr>
            <a:xfrm>
              <a:off x="2783075" y="3631500"/>
              <a:ext cx="265699" cy="295200"/>
            </a:xfrm>
            <a:prstGeom prst="rect">
              <a:avLst/>
            </a:prstGeom>
            <a:noFill/>
            <a:ln>
              <a:noFill/>
            </a:ln>
          </p:spPr>
        </p:pic>
        <p:pic>
          <p:nvPicPr>
            <p:cNvPr id="568" name="Shape 568" descr="computer-7.png"/>
            <p:cNvPicPr preferRelativeResize="0"/>
            <p:nvPr/>
          </p:nvPicPr>
          <p:blipFill rotWithShape="1">
            <a:blip r:embed="rId5">
              <a:alphaModFix/>
            </a:blip>
            <a:srcRect l="31847" t="9226" b="12715"/>
            <a:stretch/>
          </p:blipFill>
          <p:spPr>
            <a:xfrm>
              <a:off x="2783075" y="3388350"/>
              <a:ext cx="265699" cy="295200"/>
            </a:xfrm>
            <a:prstGeom prst="rect">
              <a:avLst/>
            </a:prstGeom>
            <a:noFill/>
            <a:ln>
              <a:noFill/>
            </a:ln>
          </p:spPr>
        </p:pic>
        <p:sp>
          <p:nvSpPr>
            <p:cNvPr id="569" name="Shape 569"/>
            <p:cNvSpPr/>
            <p:nvPr/>
          </p:nvSpPr>
          <p:spPr>
            <a:xfrm>
              <a:off x="736500" y="2209450"/>
              <a:ext cx="1337400" cy="1717500"/>
            </a:xfrm>
            <a:prstGeom prst="flowChartAlternateProcess">
              <a:avLst/>
            </a:prstGeom>
            <a:solidFill>
              <a:srgbClr val="FFD966"/>
            </a:solidFill>
            <a:ln>
              <a:noFill/>
            </a:ln>
          </p:spPr>
          <p:txBody>
            <a:bodyPr lIns="91425" tIns="91425" rIns="91425" bIns="91425" anchor="ctr" anchorCtr="0">
              <a:noAutofit/>
            </a:bodyPr>
            <a:lstStyle/>
            <a:p>
              <a:pPr lvl="0" rtl="0">
                <a:spcBef>
                  <a:spcPts val="0"/>
                </a:spcBef>
                <a:buNone/>
              </a:pPr>
              <a:endParaRPr/>
            </a:p>
          </p:txBody>
        </p:sp>
        <p:sp>
          <p:nvSpPr>
            <p:cNvPr id="570" name="Shape 570"/>
            <p:cNvSpPr txBox="1"/>
            <p:nvPr/>
          </p:nvSpPr>
          <p:spPr>
            <a:xfrm>
              <a:off x="693375" y="2231700"/>
              <a:ext cx="1135200" cy="289800"/>
            </a:xfrm>
            <a:prstGeom prst="rect">
              <a:avLst/>
            </a:prstGeom>
            <a:noFill/>
            <a:ln>
              <a:noFill/>
            </a:ln>
          </p:spPr>
          <p:txBody>
            <a:bodyPr lIns="91425" tIns="91425" rIns="91425" bIns="91425" anchor="t" anchorCtr="0">
              <a:noAutofit/>
            </a:bodyPr>
            <a:lstStyle/>
            <a:p>
              <a:pPr lvl="0" rtl="0">
                <a:spcBef>
                  <a:spcPts val="0"/>
                </a:spcBef>
                <a:buNone/>
              </a:pPr>
              <a:r>
                <a:rPr lang="en" sz="1200" b="1"/>
                <a:t>  EC2-Vanilla</a:t>
              </a:r>
            </a:p>
          </p:txBody>
        </p:sp>
        <p:sp>
          <p:nvSpPr>
            <p:cNvPr id="571" name="Shape 571"/>
            <p:cNvSpPr txBox="1"/>
            <p:nvPr/>
          </p:nvSpPr>
          <p:spPr>
            <a:xfrm>
              <a:off x="3072925" y="3243550"/>
              <a:ext cx="915000" cy="187500"/>
            </a:xfrm>
            <a:prstGeom prst="rect">
              <a:avLst/>
            </a:prstGeom>
            <a:noFill/>
            <a:ln>
              <a:noFill/>
            </a:ln>
          </p:spPr>
          <p:txBody>
            <a:bodyPr lIns="91425" tIns="91425" rIns="91425" bIns="91425" anchor="t" anchorCtr="0">
              <a:noAutofit/>
            </a:bodyPr>
            <a:lstStyle/>
            <a:p>
              <a:pPr lvl="0" rtl="0">
                <a:spcBef>
                  <a:spcPts val="0"/>
                </a:spcBef>
                <a:buNone/>
              </a:pPr>
              <a:r>
                <a:rPr lang="en" sz="1200" b="1"/>
                <a:t>Unicom</a:t>
              </a:r>
              <a:br>
                <a:rPr lang="en" sz="1200" b="1"/>
              </a:br>
              <a:r>
                <a:rPr lang="en" sz="1200" b="1"/>
                <a:t> ISP</a:t>
              </a:r>
            </a:p>
          </p:txBody>
        </p:sp>
        <p:sp>
          <p:nvSpPr>
            <p:cNvPr id="572" name="Shape 572"/>
            <p:cNvSpPr txBox="1"/>
            <p:nvPr/>
          </p:nvSpPr>
          <p:spPr>
            <a:xfrm>
              <a:off x="2411725" y="4023250"/>
              <a:ext cx="1627200" cy="343800"/>
            </a:xfrm>
            <a:prstGeom prst="rect">
              <a:avLst/>
            </a:prstGeom>
            <a:noFill/>
            <a:ln>
              <a:noFill/>
            </a:ln>
          </p:spPr>
          <p:txBody>
            <a:bodyPr lIns="91425" tIns="91425" rIns="91425" bIns="91425" anchor="t" anchorCtr="0">
              <a:noAutofit/>
            </a:bodyPr>
            <a:lstStyle/>
            <a:p>
              <a:pPr lvl="0" rtl="0">
                <a:spcBef>
                  <a:spcPts val="0"/>
                </a:spcBef>
                <a:buNone/>
              </a:pPr>
              <a:r>
                <a:rPr lang="en" b="1"/>
                <a:t>Clients in China</a:t>
              </a:r>
            </a:p>
          </p:txBody>
        </p:sp>
        <p:cxnSp>
          <p:nvCxnSpPr>
            <p:cNvPr id="573" name="Shape 573"/>
            <p:cNvCxnSpPr>
              <a:stCxn id="563" idx="1"/>
              <a:endCxn id="570" idx="3"/>
            </p:cNvCxnSpPr>
            <p:nvPr/>
          </p:nvCxnSpPr>
          <p:spPr>
            <a:xfrm flipH="1">
              <a:off x="1828475" y="2284037"/>
              <a:ext cx="954600" cy="92700"/>
            </a:xfrm>
            <a:prstGeom prst="straightConnector1">
              <a:avLst/>
            </a:prstGeom>
            <a:noFill/>
            <a:ln w="28575" cap="flat" cmpd="sng">
              <a:solidFill>
                <a:srgbClr val="000000"/>
              </a:solidFill>
              <a:prstDash val="solid"/>
              <a:round/>
              <a:headEnd type="none" w="lg" len="lg"/>
              <a:tailEnd type="triangle" w="lg" len="lg"/>
            </a:ln>
          </p:spPr>
        </p:cxnSp>
        <p:sp>
          <p:nvSpPr>
            <p:cNvPr id="574" name="Shape 574"/>
            <p:cNvSpPr txBox="1"/>
            <p:nvPr/>
          </p:nvSpPr>
          <p:spPr>
            <a:xfrm>
              <a:off x="849329" y="1521788"/>
              <a:ext cx="2844600" cy="343800"/>
            </a:xfrm>
            <a:prstGeom prst="rect">
              <a:avLst/>
            </a:prstGeom>
            <a:noFill/>
            <a:ln>
              <a:noFill/>
            </a:ln>
          </p:spPr>
          <p:txBody>
            <a:bodyPr lIns="91425" tIns="91425" rIns="91425" bIns="91425" anchor="t" anchorCtr="0">
              <a:noAutofit/>
            </a:bodyPr>
            <a:lstStyle/>
            <a:p>
              <a:pPr lvl="0" rtl="0">
                <a:spcBef>
                  <a:spcPts val="0"/>
                </a:spcBef>
                <a:buNone/>
              </a:pPr>
              <a:r>
                <a:rPr lang="en" sz="1800" b="1"/>
                <a:t>Shadow Infrastructure</a:t>
              </a:r>
            </a:p>
          </p:txBody>
        </p:sp>
        <p:cxnSp>
          <p:nvCxnSpPr>
            <p:cNvPr id="575" name="Shape 575"/>
            <p:cNvCxnSpPr>
              <a:stCxn id="564" idx="1"/>
              <a:endCxn id="576" idx="3"/>
            </p:cNvCxnSpPr>
            <p:nvPr/>
          </p:nvCxnSpPr>
          <p:spPr>
            <a:xfrm flipH="1">
              <a:off x="1805075" y="2554950"/>
              <a:ext cx="978000" cy="20400"/>
            </a:xfrm>
            <a:prstGeom prst="straightConnector1">
              <a:avLst/>
            </a:prstGeom>
            <a:noFill/>
            <a:ln w="28575" cap="flat" cmpd="sng">
              <a:solidFill>
                <a:srgbClr val="000000"/>
              </a:solidFill>
              <a:prstDash val="solid"/>
              <a:round/>
              <a:headEnd type="none" w="lg" len="lg"/>
              <a:tailEnd type="triangle" w="lg" len="lg"/>
            </a:ln>
          </p:spPr>
        </p:cxnSp>
        <p:sp>
          <p:nvSpPr>
            <p:cNvPr id="576" name="Shape 576"/>
            <p:cNvSpPr txBox="1"/>
            <p:nvPr/>
          </p:nvSpPr>
          <p:spPr>
            <a:xfrm>
              <a:off x="715550" y="2430400"/>
              <a:ext cx="1089600" cy="289800"/>
            </a:xfrm>
            <a:prstGeom prst="rect">
              <a:avLst/>
            </a:prstGeom>
            <a:noFill/>
            <a:ln>
              <a:noFill/>
            </a:ln>
          </p:spPr>
          <p:txBody>
            <a:bodyPr lIns="91425" tIns="91425" rIns="91425" bIns="91425" anchor="t" anchorCtr="0">
              <a:noAutofit/>
            </a:bodyPr>
            <a:lstStyle/>
            <a:p>
              <a:pPr lvl="0" rtl="0">
                <a:spcBef>
                  <a:spcPts val="0"/>
                </a:spcBef>
                <a:buNone/>
              </a:pPr>
              <a:r>
                <a:rPr lang="en" sz="1200" b="1"/>
                <a:t>  EC2-Obfs2</a:t>
              </a:r>
            </a:p>
          </p:txBody>
        </p:sp>
        <p:sp>
          <p:nvSpPr>
            <p:cNvPr id="577" name="Shape 577"/>
            <p:cNvSpPr txBox="1"/>
            <p:nvPr/>
          </p:nvSpPr>
          <p:spPr>
            <a:xfrm>
              <a:off x="715550" y="2659000"/>
              <a:ext cx="1089600" cy="289800"/>
            </a:xfrm>
            <a:prstGeom prst="rect">
              <a:avLst/>
            </a:prstGeom>
            <a:noFill/>
            <a:ln>
              <a:noFill/>
            </a:ln>
          </p:spPr>
          <p:txBody>
            <a:bodyPr lIns="91425" tIns="91425" rIns="91425" bIns="91425" anchor="t" anchorCtr="0">
              <a:noAutofit/>
            </a:bodyPr>
            <a:lstStyle/>
            <a:p>
              <a:pPr lvl="0" rtl="0">
                <a:spcBef>
                  <a:spcPts val="0"/>
                </a:spcBef>
                <a:buNone/>
              </a:pPr>
              <a:r>
                <a:rPr lang="en" sz="1200" b="1"/>
                <a:t>  EC2-Obfs3</a:t>
              </a:r>
            </a:p>
          </p:txBody>
        </p:sp>
        <p:sp>
          <p:nvSpPr>
            <p:cNvPr id="578" name="Shape 578"/>
            <p:cNvSpPr txBox="1"/>
            <p:nvPr/>
          </p:nvSpPr>
          <p:spPr>
            <a:xfrm>
              <a:off x="669950" y="3040000"/>
              <a:ext cx="1135200" cy="306900"/>
            </a:xfrm>
            <a:prstGeom prst="rect">
              <a:avLst/>
            </a:prstGeom>
            <a:noFill/>
            <a:ln>
              <a:noFill/>
            </a:ln>
          </p:spPr>
          <p:txBody>
            <a:bodyPr lIns="91425" tIns="91425" rIns="91425" bIns="91425" anchor="t" anchorCtr="0">
              <a:noAutofit/>
            </a:bodyPr>
            <a:lstStyle/>
            <a:p>
              <a:pPr lvl="0" rtl="0">
                <a:spcBef>
                  <a:spcPts val="0"/>
                </a:spcBef>
                <a:buNone/>
              </a:pPr>
              <a:r>
                <a:rPr lang="en" sz="1200" b="1"/>
                <a:t>  EC2-Vanilla</a:t>
              </a:r>
            </a:p>
          </p:txBody>
        </p:sp>
        <p:sp>
          <p:nvSpPr>
            <p:cNvPr id="579" name="Shape 579"/>
            <p:cNvSpPr txBox="1"/>
            <p:nvPr/>
          </p:nvSpPr>
          <p:spPr>
            <a:xfrm>
              <a:off x="669950" y="3268600"/>
              <a:ext cx="1135200" cy="289800"/>
            </a:xfrm>
            <a:prstGeom prst="rect">
              <a:avLst/>
            </a:prstGeom>
            <a:noFill/>
            <a:ln>
              <a:noFill/>
            </a:ln>
          </p:spPr>
          <p:txBody>
            <a:bodyPr lIns="91425" tIns="91425" rIns="91425" bIns="91425" anchor="t" anchorCtr="0">
              <a:noAutofit/>
            </a:bodyPr>
            <a:lstStyle/>
            <a:p>
              <a:pPr lvl="0" rtl="0">
                <a:spcBef>
                  <a:spcPts val="0"/>
                </a:spcBef>
                <a:buNone/>
              </a:pPr>
              <a:r>
                <a:rPr lang="en" sz="1200" b="1"/>
                <a:t>  EC2-Obfs2</a:t>
              </a:r>
            </a:p>
          </p:txBody>
        </p:sp>
        <p:sp>
          <p:nvSpPr>
            <p:cNvPr id="580" name="Shape 580"/>
            <p:cNvSpPr txBox="1"/>
            <p:nvPr/>
          </p:nvSpPr>
          <p:spPr>
            <a:xfrm>
              <a:off x="669950" y="3495075"/>
              <a:ext cx="1089600" cy="306900"/>
            </a:xfrm>
            <a:prstGeom prst="rect">
              <a:avLst/>
            </a:prstGeom>
            <a:noFill/>
            <a:ln>
              <a:noFill/>
            </a:ln>
          </p:spPr>
          <p:txBody>
            <a:bodyPr lIns="91425" tIns="91425" rIns="91425" bIns="91425" anchor="t" anchorCtr="0">
              <a:noAutofit/>
            </a:bodyPr>
            <a:lstStyle/>
            <a:p>
              <a:pPr lvl="0" rtl="0">
                <a:spcBef>
                  <a:spcPts val="0"/>
                </a:spcBef>
                <a:buNone/>
              </a:pPr>
              <a:r>
                <a:rPr lang="en" sz="1200" b="1"/>
                <a:t>  EC2-Obfs3</a:t>
              </a:r>
            </a:p>
          </p:txBody>
        </p:sp>
        <p:cxnSp>
          <p:nvCxnSpPr>
            <p:cNvPr id="581" name="Shape 581"/>
            <p:cNvCxnSpPr>
              <a:stCxn id="565" idx="1"/>
              <a:endCxn id="577" idx="3"/>
            </p:cNvCxnSpPr>
            <p:nvPr/>
          </p:nvCxnSpPr>
          <p:spPr>
            <a:xfrm flipH="1">
              <a:off x="1805075" y="2783550"/>
              <a:ext cx="978000" cy="20400"/>
            </a:xfrm>
            <a:prstGeom prst="straightConnector1">
              <a:avLst/>
            </a:prstGeom>
            <a:noFill/>
            <a:ln w="28575" cap="flat" cmpd="sng">
              <a:solidFill>
                <a:srgbClr val="000000"/>
              </a:solidFill>
              <a:prstDash val="solid"/>
              <a:round/>
              <a:headEnd type="none" w="lg" len="lg"/>
              <a:tailEnd type="triangle" w="lg" len="lg"/>
            </a:ln>
          </p:spPr>
        </p:cxnSp>
        <p:cxnSp>
          <p:nvCxnSpPr>
            <p:cNvPr id="582" name="Shape 582"/>
            <p:cNvCxnSpPr>
              <a:stCxn id="566" idx="1"/>
              <a:endCxn id="578" idx="3"/>
            </p:cNvCxnSpPr>
            <p:nvPr/>
          </p:nvCxnSpPr>
          <p:spPr>
            <a:xfrm rot="10800000">
              <a:off x="1805075" y="3193425"/>
              <a:ext cx="978000" cy="87900"/>
            </a:xfrm>
            <a:prstGeom prst="straightConnector1">
              <a:avLst/>
            </a:prstGeom>
            <a:noFill/>
            <a:ln w="28575" cap="flat" cmpd="sng">
              <a:solidFill>
                <a:srgbClr val="000000"/>
              </a:solidFill>
              <a:prstDash val="solid"/>
              <a:round/>
              <a:headEnd type="none" w="lg" len="lg"/>
              <a:tailEnd type="triangle" w="lg" len="lg"/>
            </a:ln>
          </p:spPr>
        </p:cxnSp>
        <p:cxnSp>
          <p:nvCxnSpPr>
            <p:cNvPr id="583" name="Shape 583"/>
            <p:cNvCxnSpPr>
              <a:stCxn id="568" idx="1"/>
              <a:endCxn id="579" idx="3"/>
            </p:cNvCxnSpPr>
            <p:nvPr/>
          </p:nvCxnSpPr>
          <p:spPr>
            <a:xfrm rot="10800000">
              <a:off x="1805075" y="3413550"/>
              <a:ext cx="978000" cy="122400"/>
            </a:xfrm>
            <a:prstGeom prst="straightConnector1">
              <a:avLst/>
            </a:prstGeom>
            <a:noFill/>
            <a:ln w="28575" cap="flat" cmpd="sng">
              <a:solidFill>
                <a:srgbClr val="000000"/>
              </a:solidFill>
              <a:prstDash val="solid"/>
              <a:round/>
              <a:headEnd type="none" w="lg" len="lg"/>
              <a:tailEnd type="triangle" w="lg" len="lg"/>
            </a:ln>
          </p:spPr>
        </p:cxnSp>
        <p:cxnSp>
          <p:nvCxnSpPr>
            <p:cNvPr id="584" name="Shape 584"/>
            <p:cNvCxnSpPr>
              <a:stCxn id="567" idx="1"/>
              <a:endCxn id="580" idx="3"/>
            </p:cNvCxnSpPr>
            <p:nvPr/>
          </p:nvCxnSpPr>
          <p:spPr>
            <a:xfrm rot="10800000">
              <a:off x="1759475" y="3648600"/>
              <a:ext cx="1023600" cy="130500"/>
            </a:xfrm>
            <a:prstGeom prst="straightConnector1">
              <a:avLst/>
            </a:prstGeom>
            <a:noFill/>
            <a:ln w="28575" cap="flat" cmpd="sng">
              <a:solidFill>
                <a:srgbClr val="000000"/>
              </a:solidFill>
              <a:prstDash val="solid"/>
              <a:round/>
              <a:headEnd type="none" w="lg" len="lg"/>
              <a:tailEnd type="triangle" w="lg" len="lg"/>
            </a:ln>
          </p:spPr>
        </p:cxnSp>
        <p:sp>
          <p:nvSpPr>
            <p:cNvPr id="585" name="Shape 585"/>
            <p:cNvSpPr txBox="1"/>
            <p:nvPr/>
          </p:nvSpPr>
          <p:spPr>
            <a:xfrm>
              <a:off x="695474" y="3869296"/>
              <a:ext cx="1435800" cy="343800"/>
            </a:xfrm>
            <a:prstGeom prst="rect">
              <a:avLst/>
            </a:prstGeom>
            <a:noFill/>
            <a:ln>
              <a:noFill/>
            </a:ln>
          </p:spPr>
          <p:txBody>
            <a:bodyPr lIns="91425" tIns="91425" rIns="91425" bIns="91425" anchor="t" anchorCtr="0">
              <a:noAutofit/>
            </a:bodyPr>
            <a:lstStyle/>
            <a:p>
              <a:pPr lvl="0" rtl="0">
                <a:spcBef>
                  <a:spcPts val="0"/>
                </a:spcBef>
                <a:buNone/>
              </a:pPr>
              <a:r>
                <a:rPr lang="en" b="1"/>
                <a:t>Amazon AWS</a:t>
              </a:r>
            </a:p>
          </p:txBody>
        </p:sp>
        <p:sp>
          <p:nvSpPr>
            <p:cNvPr id="586" name="Shape 586"/>
            <p:cNvSpPr txBox="1"/>
            <p:nvPr/>
          </p:nvSpPr>
          <p:spPr>
            <a:xfrm>
              <a:off x="3163250" y="2278025"/>
              <a:ext cx="824700" cy="507600"/>
            </a:xfrm>
            <a:prstGeom prst="rect">
              <a:avLst/>
            </a:prstGeom>
            <a:noFill/>
            <a:ln>
              <a:noFill/>
            </a:ln>
          </p:spPr>
          <p:txBody>
            <a:bodyPr lIns="91425" tIns="91425" rIns="91425" bIns="91425" anchor="t" anchorCtr="0">
              <a:noAutofit/>
            </a:bodyPr>
            <a:lstStyle/>
            <a:p>
              <a:pPr lvl="0" rtl="0">
                <a:spcBef>
                  <a:spcPts val="0"/>
                </a:spcBef>
                <a:buNone/>
              </a:pPr>
              <a:r>
                <a:rPr lang="en" sz="1200" b="1"/>
                <a:t>CERNET </a:t>
              </a:r>
              <a:br>
                <a:rPr lang="en" sz="1200" b="1"/>
              </a:br>
              <a:r>
                <a:rPr lang="en" sz="1200" b="1"/>
                <a:t>Network</a:t>
              </a:r>
            </a:p>
          </p:txBody>
        </p:sp>
        <p:cxnSp>
          <p:nvCxnSpPr>
            <p:cNvPr id="587" name="Shape 587"/>
            <p:cNvCxnSpPr/>
            <p:nvPr/>
          </p:nvCxnSpPr>
          <p:spPr>
            <a:xfrm rot="10800000">
              <a:off x="2343950" y="3076225"/>
              <a:ext cx="1541700" cy="0"/>
            </a:xfrm>
            <a:prstGeom prst="straightConnector1">
              <a:avLst/>
            </a:prstGeom>
            <a:noFill/>
            <a:ln w="38100" cap="flat" cmpd="sng">
              <a:solidFill>
                <a:schemeClr val="dk2"/>
              </a:solidFill>
              <a:prstDash val="solid"/>
              <a:round/>
              <a:headEnd type="none" w="lg" len="lg"/>
              <a:tailEnd type="none" w="lg" len="lg"/>
            </a:ln>
          </p:spPr>
        </p:cxnSp>
      </p:grpSp>
      <p:sp>
        <p:nvSpPr>
          <p:cNvPr id="588" name="Shape 588"/>
          <p:cNvSpPr txBox="1"/>
          <p:nvPr/>
        </p:nvSpPr>
        <p:spPr>
          <a:xfrm>
            <a:off x="6117550" y="3672550"/>
            <a:ext cx="2577600" cy="1126500"/>
          </a:xfrm>
          <a:prstGeom prst="rect">
            <a:avLst/>
          </a:prstGeom>
          <a:noFill/>
          <a:ln>
            <a:noFill/>
          </a:ln>
        </p:spPr>
        <p:txBody>
          <a:bodyPr lIns="91425" tIns="91425" rIns="91425" bIns="91425" anchor="t" anchorCtr="0">
            <a:noAutofit/>
          </a:bodyPr>
          <a:lstStyle/>
          <a:p>
            <a:pPr lvl="0" rtl="0">
              <a:lnSpc>
                <a:spcPct val="100000"/>
              </a:lnSpc>
              <a:spcBef>
                <a:spcPts val="0"/>
              </a:spcBef>
              <a:buClr>
                <a:schemeClr val="dk1"/>
              </a:buClr>
              <a:buSzPct val="61111"/>
              <a:buFont typeface="Arial"/>
              <a:buNone/>
            </a:pPr>
            <a:r>
              <a:rPr lang="en" sz="1800" b="1">
                <a:solidFill>
                  <a:schemeClr val="dk1"/>
                </a:solidFill>
              </a:rPr>
              <a:t>Server Log Analysis</a:t>
            </a:r>
            <a:br>
              <a:rPr lang="en" sz="1600" b="1">
                <a:solidFill>
                  <a:schemeClr val="dk1"/>
                </a:solidFill>
              </a:rPr>
            </a:br>
            <a:r>
              <a:rPr lang="en" sz="1300">
                <a:solidFill>
                  <a:schemeClr val="dk1"/>
                </a:solidFill>
              </a:rPr>
              <a:t>Application logs of a web server that also runs a Tor bridge since 2010.</a:t>
            </a:r>
            <a:r>
              <a:rPr lang="en" sz="1100">
                <a:solidFill>
                  <a:schemeClr val="dk1"/>
                </a:solidFill>
              </a:rPr>
              <a:t>	</a:t>
            </a:r>
          </a:p>
          <a:p>
            <a:pPr lvl="0" rtl="0">
              <a:lnSpc>
                <a:spcPct val="100000"/>
              </a:lnSpc>
              <a:spcBef>
                <a:spcPts val="0"/>
              </a:spcBef>
              <a:buClr>
                <a:schemeClr val="dk1"/>
              </a:buClr>
              <a:buSzPct val="100000"/>
              <a:buFont typeface="Arial"/>
              <a:buNone/>
            </a:pPr>
            <a:r>
              <a:rPr lang="en" sz="1100">
                <a:solidFill>
                  <a:schemeClr val="dk1"/>
                </a:solidFill>
              </a:rPr>
              <a:t>		</a:t>
            </a:r>
          </a:p>
          <a:p>
            <a:pPr lvl="0" rtl="0">
              <a:lnSpc>
                <a:spcPct val="100000"/>
              </a:lnSpc>
              <a:spcBef>
                <a:spcPts val="0"/>
              </a:spcBef>
              <a:buNone/>
            </a:pPr>
            <a:endParaRPr/>
          </a:p>
        </p:txBody>
      </p:sp>
      <p:pic>
        <p:nvPicPr>
          <p:cNvPr id="589" name="Shape 589"/>
          <p:cNvPicPr preferRelativeResize="0"/>
          <p:nvPr/>
        </p:nvPicPr>
        <p:blipFill>
          <a:blip r:embed="rId4">
            <a:alphaModFix/>
          </a:blip>
          <a:stretch>
            <a:fillRect/>
          </a:stretch>
        </p:blipFill>
        <p:spPr>
          <a:xfrm>
            <a:off x="5577115" y="3959746"/>
            <a:ext cx="343350" cy="52305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Shape 60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How to Distinguish Probers from Genuine Clients?</a:t>
            </a:r>
          </a:p>
        </p:txBody>
      </p:sp>
      <p:sp>
        <p:nvSpPr>
          <p:cNvPr id="609" name="Shape 609"/>
          <p:cNvSpPr txBox="1">
            <a:spLocks noGrp="1"/>
          </p:cNvSpPr>
          <p:nvPr>
            <p:ph type="body" idx="1"/>
          </p:nvPr>
        </p:nvSpPr>
        <p:spPr>
          <a:xfrm>
            <a:off x="311700" y="1152475"/>
            <a:ext cx="8709300" cy="3416400"/>
          </a:xfrm>
          <a:prstGeom prst="rect">
            <a:avLst/>
          </a:prstGeom>
        </p:spPr>
        <p:txBody>
          <a:bodyPr lIns="91425" tIns="91425" rIns="91425" bIns="91425" anchor="t" anchorCtr="0">
            <a:noAutofit/>
          </a:bodyPr>
          <a:lstStyle/>
          <a:p>
            <a:pPr marL="571500" lvl="0" indent="-342900" rtl="0">
              <a:spcBef>
                <a:spcPts val="0"/>
              </a:spcBef>
              <a:buFont typeface="Arial"/>
              <a:buChar char="•"/>
            </a:pPr>
            <a:r>
              <a:rPr lang="en" dirty="0"/>
              <a:t>Detecting probers in Sybil dataset is easy </a:t>
            </a:r>
          </a:p>
          <a:p>
            <a:pPr marL="914400" lvl="1" indent="-342900" rtl="0">
              <a:spcBef>
                <a:spcPts val="0"/>
              </a:spcBef>
              <a:buSzPct val="100000"/>
              <a:buFont typeface="Arial"/>
              <a:buChar char="•"/>
            </a:pPr>
            <a:r>
              <a:rPr lang="en" sz="2000" dirty="0"/>
              <a:t>Probers:</a:t>
            </a:r>
          </a:p>
          <a:p>
            <a:pPr marL="1428750" lvl="2" indent="-285750" rtl="0">
              <a:spcBef>
                <a:spcPts val="0"/>
              </a:spcBef>
              <a:buFont typeface="Arial"/>
              <a:buChar char="•"/>
            </a:pPr>
            <a:r>
              <a:rPr lang="en" sz="1600" dirty="0"/>
              <a:t>Visited our vanilla Tor bridge after our client established connections</a:t>
            </a:r>
          </a:p>
          <a:p>
            <a:pPr marL="1428750" lvl="2" indent="-285750" rtl="0">
              <a:spcBef>
                <a:spcPts val="0"/>
              </a:spcBef>
              <a:buFont typeface="Arial"/>
              <a:buChar char="•"/>
            </a:pPr>
            <a:r>
              <a:rPr lang="en" sz="1600" dirty="0"/>
              <a:t>Originated from China</a:t>
            </a:r>
            <a:br>
              <a:rPr lang="en" sz="1600" dirty="0"/>
            </a:br>
            <a:endParaRPr lang="en" sz="1600" dirty="0"/>
          </a:p>
          <a:p>
            <a:pPr marL="571500" lvl="0" indent="-342900" rtl="0">
              <a:spcBef>
                <a:spcPts val="0"/>
              </a:spcBef>
              <a:buFont typeface="Arial"/>
              <a:buChar char="•"/>
            </a:pPr>
            <a:r>
              <a:rPr lang="en" dirty="0"/>
              <a:t>For the other datasets, we adopt an algorithm</a:t>
            </a:r>
          </a:p>
          <a:p>
            <a:pPr marL="971550" lvl="1" indent="-285750" rtl="0">
              <a:spcBef>
                <a:spcPts val="0"/>
              </a:spcBef>
              <a:buFont typeface="Arial"/>
              <a:buChar char="•"/>
            </a:pPr>
            <a:r>
              <a:rPr lang="en" dirty="0"/>
              <a:t>If  the cipher suite is in the TLS client hello =&gt; Vanilla bridge probes</a:t>
            </a:r>
          </a:p>
          <a:p>
            <a:pPr marL="971550" lvl="1" indent="-285750" rtl="0">
              <a:spcBef>
                <a:spcPts val="0"/>
              </a:spcBef>
              <a:buFont typeface="Arial"/>
              <a:buChar char="•"/>
            </a:pPr>
            <a:r>
              <a:rPr lang="en" dirty="0"/>
              <a:t>If the first 20 bytes can reveal Obfs2 =&gt; Obfs2 bridges probers</a:t>
            </a:r>
          </a:p>
          <a:p>
            <a:pPr marL="971550" lvl="1" indent="-285750" rtl="0">
              <a:spcBef>
                <a:spcPts val="0"/>
              </a:spcBef>
              <a:buFont typeface="Arial"/>
              <a:buChar char="•"/>
            </a:pPr>
            <a:r>
              <a:rPr lang="en" dirty="0"/>
              <a:t>...</a:t>
            </a:r>
          </a:p>
        </p:txBody>
      </p:sp>
      <p:sp>
        <p:nvSpPr>
          <p:cNvPr id="610" name="Shape 61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59</a:t>
            </a:fld>
            <a:endParaRPr lang="en"/>
          </a:p>
        </p:txBody>
      </p:sp>
      <p:pic>
        <p:nvPicPr>
          <p:cNvPr id="611" name="Shape 611"/>
          <p:cNvPicPr preferRelativeResize="0"/>
          <p:nvPr/>
        </p:nvPicPr>
        <p:blipFill>
          <a:blip r:embed="rId3">
            <a:alphaModFix/>
          </a:blip>
          <a:stretch>
            <a:fillRect/>
          </a:stretch>
        </p:blipFill>
        <p:spPr>
          <a:xfrm>
            <a:off x="7584575" y="1017725"/>
            <a:ext cx="1411549" cy="941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p:txBody>
          <a:bodyPr/>
          <a:lstStyle/>
          <a:p>
            <a:pPr>
              <a:defRPr/>
            </a:pPr>
            <a:fld id="{89FD2A17-55D2-E047-9B98-458F394E8816}" type="slidenum">
              <a:rPr lang="en-US"/>
              <a:pPr>
                <a:defRPr/>
              </a:pPr>
              <a:t>6</a:t>
            </a:fld>
            <a:endParaRPr lang="en-US"/>
          </a:p>
        </p:txBody>
      </p:sp>
      <p:sp>
        <p:nvSpPr>
          <p:cNvPr id="7170" name="Rectangle 2"/>
          <p:cNvSpPr>
            <a:spLocks noGrp="1" noChangeArrowheads="1"/>
          </p:cNvSpPr>
          <p:nvPr>
            <p:ph type="title"/>
          </p:nvPr>
        </p:nvSpPr>
        <p:spPr/>
        <p:txBody>
          <a:bodyPr/>
          <a:lstStyle/>
          <a:p>
            <a:pPr eaLnBrk="1" hangingPunct="1">
              <a:defRPr/>
            </a:pPr>
            <a:r>
              <a:rPr lang="en-US">
                <a:cs typeface="+mj-cs"/>
              </a:rPr>
              <a:t>Denial of Service: What is it?</a:t>
            </a:r>
          </a:p>
        </p:txBody>
      </p:sp>
      <p:sp>
        <p:nvSpPr>
          <p:cNvPr id="7171" name="Rectangle 3"/>
          <p:cNvSpPr>
            <a:spLocks noGrp="1" noChangeArrowheads="1"/>
          </p:cNvSpPr>
          <p:nvPr>
            <p:ph type="body" idx="1"/>
          </p:nvPr>
        </p:nvSpPr>
        <p:spPr>
          <a:xfrm>
            <a:off x="1485900" y="2892028"/>
            <a:ext cx="6172200" cy="1565672"/>
          </a:xfrm>
        </p:spPr>
        <p:txBody>
          <a:bodyPr/>
          <a:lstStyle/>
          <a:p>
            <a:pPr eaLnBrk="1" hangingPunct="1">
              <a:defRPr/>
            </a:pPr>
            <a:r>
              <a:rPr lang="en-US" sz="1800" dirty="0"/>
              <a:t>Attempt to </a:t>
            </a:r>
            <a:r>
              <a:rPr lang="en-US" sz="1800" b="1" dirty="0"/>
              <a:t>exhaust resources</a:t>
            </a:r>
          </a:p>
          <a:p>
            <a:pPr lvl="1" eaLnBrk="1" hangingPunct="1">
              <a:defRPr/>
            </a:pPr>
            <a:r>
              <a:rPr lang="en-US" sz="1500" b="1" dirty="0">
                <a:solidFill>
                  <a:srgbClr val="FF0000"/>
                </a:solidFill>
              </a:rPr>
              <a:t>Network:</a:t>
            </a:r>
            <a:r>
              <a:rPr lang="en-US" sz="1500" dirty="0"/>
              <a:t> Bandwidth</a:t>
            </a:r>
          </a:p>
          <a:p>
            <a:pPr lvl="1" eaLnBrk="1" hangingPunct="1">
              <a:defRPr/>
            </a:pPr>
            <a:r>
              <a:rPr lang="en-US" sz="1500" b="1" dirty="0">
                <a:solidFill>
                  <a:srgbClr val="FF0000"/>
                </a:solidFill>
              </a:rPr>
              <a:t>Transport:</a:t>
            </a:r>
            <a:r>
              <a:rPr lang="en-US" sz="1500" dirty="0"/>
              <a:t> TCP connections</a:t>
            </a:r>
          </a:p>
          <a:p>
            <a:pPr lvl="1" eaLnBrk="1" hangingPunct="1">
              <a:defRPr/>
            </a:pPr>
            <a:r>
              <a:rPr lang="en-US" sz="1500" b="1" dirty="0">
                <a:solidFill>
                  <a:srgbClr val="FF0000"/>
                </a:solidFill>
              </a:rPr>
              <a:t>Application:</a:t>
            </a:r>
            <a:r>
              <a:rPr lang="en-US" sz="1500" dirty="0"/>
              <a:t> Server resources</a:t>
            </a:r>
          </a:p>
          <a:p>
            <a:pPr eaLnBrk="1" hangingPunct="1">
              <a:defRPr/>
            </a:pPr>
            <a:r>
              <a:rPr lang="en-US" sz="1800" dirty="0"/>
              <a:t>Typically high-rate attacks, but not always</a:t>
            </a:r>
          </a:p>
        </p:txBody>
      </p:sp>
      <p:sp>
        <p:nvSpPr>
          <p:cNvPr id="2" name="Rectangle 5"/>
          <p:cNvSpPr>
            <a:spLocks noChangeArrowheads="1"/>
          </p:cNvSpPr>
          <p:nvPr/>
        </p:nvSpPr>
        <p:spPr bwMode="auto">
          <a:xfrm>
            <a:off x="1885950" y="1771650"/>
            <a:ext cx="1371600" cy="628650"/>
          </a:xfrm>
          <a:prstGeom prst="rect">
            <a:avLst/>
          </a:prstGeom>
          <a:solidFill>
            <a:srgbClr val="D9D9D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50"/>
          </a:p>
        </p:txBody>
      </p:sp>
      <p:sp>
        <p:nvSpPr>
          <p:cNvPr id="7174" name="Text Box 6"/>
          <p:cNvSpPr txBox="1">
            <a:spLocks noChangeArrowheads="1"/>
          </p:cNvSpPr>
          <p:nvPr/>
        </p:nvSpPr>
        <p:spPr bwMode="auto">
          <a:xfrm>
            <a:off x="2114551" y="1943100"/>
            <a:ext cx="987602" cy="323165"/>
          </a:xfrm>
          <a:prstGeom prst="rect">
            <a:avLst/>
          </a:prstGeom>
          <a:solidFill>
            <a:srgbClr val="D9D9D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defRPr/>
            </a:pPr>
            <a:r>
              <a:rPr lang="en-US" sz="1500" b="1">
                <a:solidFill>
                  <a:srgbClr val="FF0000"/>
                </a:solidFill>
              </a:rPr>
              <a:t>Attacker</a:t>
            </a:r>
          </a:p>
        </p:txBody>
      </p:sp>
      <p:sp>
        <p:nvSpPr>
          <p:cNvPr id="7176" name="Rectangle 8"/>
          <p:cNvSpPr>
            <a:spLocks noChangeArrowheads="1"/>
          </p:cNvSpPr>
          <p:nvPr/>
        </p:nvSpPr>
        <p:spPr bwMode="auto">
          <a:xfrm>
            <a:off x="5486400" y="1771650"/>
            <a:ext cx="1371600" cy="628650"/>
          </a:xfrm>
          <a:prstGeom prst="rect">
            <a:avLst/>
          </a:prstGeom>
          <a:solidFill>
            <a:srgbClr val="D9D9D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sz="1350"/>
          </a:p>
        </p:txBody>
      </p:sp>
      <p:sp>
        <p:nvSpPr>
          <p:cNvPr id="7177" name="Text Box 9"/>
          <p:cNvSpPr txBox="1">
            <a:spLocks noChangeArrowheads="1"/>
          </p:cNvSpPr>
          <p:nvPr/>
        </p:nvSpPr>
        <p:spPr bwMode="auto">
          <a:xfrm>
            <a:off x="5829301" y="1943100"/>
            <a:ext cx="873665" cy="323165"/>
          </a:xfrm>
          <a:prstGeom prst="rect">
            <a:avLst/>
          </a:prstGeom>
          <a:solidFill>
            <a:srgbClr val="D9D9D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defRPr/>
            </a:pPr>
            <a:r>
              <a:rPr lang="en-US" sz="1500" b="1">
                <a:solidFill>
                  <a:srgbClr val="FF0000"/>
                </a:solidFill>
              </a:rPr>
              <a:t>Victim</a:t>
            </a:r>
          </a:p>
        </p:txBody>
      </p:sp>
      <p:sp>
        <p:nvSpPr>
          <p:cNvPr id="7178" name="Line 10"/>
          <p:cNvSpPr>
            <a:spLocks noChangeShapeType="1"/>
          </p:cNvSpPr>
          <p:nvPr/>
        </p:nvSpPr>
        <p:spPr bwMode="auto">
          <a:xfrm>
            <a:off x="3543300" y="1828800"/>
            <a:ext cx="1543050" cy="0"/>
          </a:xfrm>
          <a:prstGeom prst="line">
            <a:avLst/>
          </a:prstGeom>
          <a:noFill/>
          <a:ln w="381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350"/>
          </a:p>
        </p:txBody>
      </p:sp>
      <p:sp>
        <p:nvSpPr>
          <p:cNvPr id="7179" name="Line 11"/>
          <p:cNvSpPr>
            <a:spLocks noChangeShapeType="1"/>
          </p:cNvSpPr>
          <p:nvPr/>
        </p:nvSpPr>
        <p:spPr bwMode="auto">
          <a:xfrm>
            <a:off x="3543300" y="2000250"/>
            <a:ext cx="1543050" cy="0"/>
          </a:xfrm>
          <a:prstGeom prst="line">
            <a:avLst/>
          </a:prstGeom>
          <a:noFill/>
          <a:ln w="381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350"/>
          </a:p>
        </p:txBody>
      </p:sp>
      <p:sp>
        <p:nvSpPr>
          <p:cNvPr id="7180" name="Line 12"/>
          <p:cNvSpPr>
            <a:spLocks noChangeShapeType="1"/>
          </p:cNvSpPr>
          <p:nvPr/>
        </p:nvSpPr>
        <p:spPr bwMode="auto">
          <a:xfrm>
            <a:off x="3543300" y="2171700"/>
            <a:ext cx="1543050" cy="0"/>
          </a:xfrm>
          <a:prstGeom prst="line">
            <a:avLst/>
          </a:prstGeom>
          <a:noFill/>
          <a:ln w="381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350"/>
          </a:p>
        </p:txBody>
      </p:sp>
      <p:sp>
        <p:nvSpPr>
          <p:cNvPr id="7181" name="Line 13"/>
          <p:cNvSpPr>
            <a:spLocks noChangeShapeType="1"/>
          </p:cNvSpPr>
          <p:nvPr/>
        </p:nvSpPr>
        <p:spPr bwMode="auto">
          <a:xfrm>
            <a:off x="3543300" y="2343150"/>
            <a:ext cx="1543050" cy="0"/>
          </a:xfrm>
          <a:prstGeom prst="line">
            <a:avLst/>
          </a:prstGeom>
          <a:noFill/>
          <a:ln w="381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350"/>
          </a:p>
        </p:txBody>
      </p:sp>
    </p:spTree>
    <p:extLst>
      <p:ext uri="{BB962C8B-B14F-4D97-AF65-F5344CB8AC3E}">
        <p14:creationId xmlns:p14="http://schemas.microsoft.com/office/powerpoint/2010/main" val="1121873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Shape 62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355600" rtl="0">
              <a:spcBef>
                <a:spcPts val="0"/>
              </a:spcBef>
              <a:buSzPct val="100000"/>
            </a:pPr>
            <a:r>
              <a:rPr lang="en" sz="2000" dirty="0"/>
              <a:t>Using </a:t>
            </a:r>
            <a:r>
              <a:rPr lang="en" sz="2000" b="1" dirty="0">
                <a:solidFill>
                  <a:srgbClr val="980000"/>
                </a:solidFill>
              </a:rPr>
              <a:t>Sybil</a:t>
            </a:r>
            <a:r>
              <a:rPr lang="en" sz="2000" dirty="0"/>
              <a:t>, </a:t>
            </a:r>
            <a:r>
              <a:rPr lang="en" sz="2000" b="1" dirty="0">
                <a:solidFill>
                  <a:srgbClr val="980000"/>
                </a:solidFill>
              </a:rPr>
              <a:t>Shadow</a:t>
            </a:r>
            <a:r>
              <a:rPr lang="en" sz="2000" dirty="0"/>
              <a:t> and </a:t>
            </a:r>
            <a:r>
              <a:rPr lang="en" sz="2000" b="1" dirty="0">
                <a:solidFill>
                  <a:srgbClr val="980000"/>
                </a:solidFill>
              </a:rPr>
              <a:t>Log</a:t>
            </a:r>
            <a:r>
              <a:rPr lang="en" sz="2000" dirty="0"/>
              <a:t> dataset</a:t>
            </a:r>
            <a:r>
              <a:rPr lang="en-US" sz="2000" dirty="0"/>
              <a:t>: </a:t>
            </a:r>
            <a:r>
              <a:rPr lang="en" b="1" dirty="0">
                <a:solidFill>
                  <a:srgbClr val="980000"/>
                </a:solidFill>
              </a:rPr>
              <a:t>16,083</a:t>
            </a:r>
            <a:r>
              <a:rPr lang="en" dirty="0"/>
              <a:t> unique IP addresses</a:t>
            </a:r>
          </a:p>
        </p:txBody>
      </p:sp>
      <p:sp>
        <p:nvSpPr>
          <p:cNvPr id="623" name="Shape 623"/>
          <p:cNvSpPr/>
          <p:nvPr/>
        </p:nvSpPr>
        <p:spPr>
          <a:xfrm>
            <a:off x="2541675" y="2992325"/>
            <a:ext cx="2262299" cy="1889700"/>
          </a:xfrm>
          <a:prstGeom prst="ellipse">
            <a:avLst/>
          </a:prstGeom>
          <a:solidFill>
            <a:srgbClr val="987CC2">
              <a:alpha val="44230"/>
            </a:srgbClr>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Clr>
                <a:schemeClr val="dk1"/>
              </a:buClr>
              <a:buFont typeface="Arial"/>
              <a:buNone/>
            </a:pPr>
            <a:endParaRPr>
              <a:solidFill>
                <a:schemeClr val="dk1"/>
              </a:solidFill>
            </a:endParaRPr>
          </a:p>
          <a:p>
            <a:pPr lvl="0" algn="ctr" rtl="0">
              <a:spcBef>
                <a:spcPts val="0"/>
              </a:spcBef>
              <a:buClr>
                <a:schemeClr val="dk1"/>
              </a:buClr>
              <a:buFont typeface="Arial"/>
              <a:buNone/>
            </a:pPr>
            <a:r>
              <a:rPr lang="en"/>
              <a:t>Sybil</a:t>
            </a:r>
            <a:br>
              <a:rPr lang="en"/>
            </a:br>
            <a:r>
              <a:rPr lang="en"/>
              <a:t>1,090</a:t>
            </a:r>
          </a:p>
          <a:p>
            <a:pPr lvl="0" rtl="0">
              <a:spcBef>
                <a:spcPts val="0"/>
              </a:spcBef>
              <a:buClr>
                <a:schemeClr val="dk1"/>
              </a:buClr>
              <a:buFont typeface="Arial"/>
              <a:buNone/>
            </a:pPr>
            <a:endParaRPr/>
          </a:p>
          <a:p>
            <a:pPr lvl="0" algn="l" rtl="0">
              <a:spcBef>
                <a:spcPts val="0"/>
              </a:spcBef>
              <a:buNone/>
            </a:pPr>
            <a:endParaRPr>
              <a:latin typeface="Raleway"/>
              <a:ea typeface="Raleway"/>
              <a:cs typeface="Raleway"/>
              <a:sym typeface="Raleway"/>
            </a:endParaRPr>
          </a:p>
        </p:txBody>
      </p:sp>
      <p:sp>
        <p:nvSpPr>
          <p:cNvPr id="624" name="Shape 624"/>
          <p:cNvSpPr/>
          <p:nvPr/>
        </p:nvSpPr>
        <p:spPr>
          <a:xfrm>
            <a:off x="3523575" y="2008750"/>
            <a:ext cx="1559100" cy="1275000"/>
          </a:xfrm>
          <a:prstGeom prst="ellipse">
            <a:avLst/>
          </a:prstGeom>
          <a:solidFill>
            <a:srgbClr val="C27BA0">
              <a:alpha val="44230"/>
            </a:srgbClr>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p>
          <a:p>
            <a:pPr lvl="0" algn="ctr" rtl="0">
              <a:spcBef>
                <a:spcPts val="0"/>
              </a:spcBef>
              <a:buNone/>
            </a:pPr>
            <a:r>
              <a:rPr lang="en"/>
              <a:t>Shadow</a:t>
            </a:r>
          </a:p>
          <a:p>
            <a:pPr lvl="0" algn="ctr" rtl="0">
              <a:spcBef>
                <a:spcPts val="0"/>
              </a:spcBef>
              <a:buNone/>
            </a:pPr>
            <a:r>
              <a:rPr lang="en"/>
              <a:t>135</a:t>
            </a:r>
            <a:br>
              <a:rPr lang="en"/>
            </a:br>
            <a:endParaRPr lang="en"/>
          </a:p>
        </p:txBody>
      </p:sp>
      <p:sp>
        <p:nvSpPr>
          <p:cNvPr id="625" name="Shape 625"/>
          <p:cNvSpPr/>
          <p:nvPr/>
        </p:nvSpPr>
        <p:spPr>
          <a:xfrm>
            <a:off x="4296700" y="2544800"/>
            <a:ext cx="2901600" cy="2493900"/>
          </a:xfrm>
          <a:prstGeom prst="ellipse">
            <a:avLst/>
          </a:prstGeom>
          <a:solidFill>
            <a:srgbClr val="A5EEBA">
              <a:alpha val="53460"/>
            </a:srgbClr>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Log</a:t>
            </a:r>
            <a:br>
              <a:rPr lang="en"/>
            </a:br>
            <a:r>
              <a:rPr lang="en"/>
              <a:t> 14,802</a:t>
            </a:r>
          </a:p>
        </p:txBody>
      </p:sp>
      <p:sp>
        <p:nvSpPr>
          <p:cNvPr id="626" name="Shape 62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dirty="0"/>
              <a:t>How Many Unique Probers</a:t>
            </a:r>
            <a:r>
              <a:rPr lang="en-US" dirty="0"/>
              <a:t>?</a:t>
            </a:r>
            <a:endParaRPr lang="en" dirty="0"/>
          </a:p>
        </p:txBody>
      </p:sp>
      <p:sp>
        <p:nvSpPr>
          <p:cNvPr id="627" name="Shape 6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60</a:t>
            </a:fld>
            <a:endParaRPr lang="en"/>
          </a:p>
        </p:txBody>
      </p:sp>
      <p:sp>
        <p:nvSpPr>
          <p:cNvPr id="628" name="Shape 628"/>
          <p:cNvSpPr txBox="1"/>
          <p:nvPr/>
        </p:nvSpPr>
        <p:spPr>
          <a:xfrm>
            <a:off x="1040775" y="4382225"/>
            <a:ext cx="1156500" cy="393600"/>
          </a:xfrm>
          <a:prstGeom prst="rect">
            <a:avLst/>
          </a:prstGeom>
          <a:noFill/>
          <a:ln>
            <a:noFill/>
          </a:ln>
        </p:spPr>
        <p:txBody>
          <a:bodyPr lIns="91425" tIns="91425" rIns="91425" bIns="91425" anchor="t" anchorCtr="0">
            <a:noAutofit/>
          </a:bodyPr>
          <a:lstStyle/>
          <a:p>
            <a:pPr lvl="0">
              <a:spcBef>
                <a:spcPts val="0"/>
              </a:spcBef>
              <a:buNone/>
            </a:pPr>
            <a:r>
              <a:rPr lang="en" sz="1800"/>
              <a:t>22 hours</a:t>
            </a:r>
          </a:p>
        </p:txBody>
      </p:sp>
      <p:sp>
        <p:nvSpPr>
          <p:cNvPr id="629" name="Shape 629"/>
          <p:cNvSpPr txBox="1"/>
          <p:nvPr/>
        </p:nvSpPr>
        <p:spPr>
          <a:xfrm>
            <a:off x="5515800" y="2008750"/>
            <a:ext cx="1489200" cy="470400"/>
          </a:xfrm>
          <a:prstGeom prst="rect">
            <a:avLst/>
          </a:prstGeom>
          <a:noFill/>
          <a:ln>
            <a:noFill/>
          </a:ln>
        </p:spPr>
        <p:txBody>
          <a:bodyPr lIns="91425" tIns="91425" rIns="91425" bIns="91425" anchor="t" anchorCtr="0">
            <a:noAutofit/>
          </a:bodyPr>
          <a:lstStyle/>
          <a:p>
            <a:pPr lvl="0" rtl="0">
              <a:spcBef>
                <a:spcPts val="0"/>
              </a:spcBef>
              <a:buNone/>
            </a:pPr>
            <a:r>
              <a:rPr lang="en" sz="1800"/>
              <a:t> 3 months</a:t>
            </a:r>
          </a:p>
        </p:txBody>
      </p:sp>
      <p:cxnSp>
        <p:nvCxnSpPr>
          <p:cNvPr id="630" name="Shape 630"/>
          <p:cNvCxnSpPr/>
          <p:nvPr/>
        </p:nvCxnSpPr>
        <p:spPr>
          <a:xfrm flipH="1">
            <a:off x="5012975" y="2284087"/>
            <a:ext cx="634200" cy="151800"/>
          </a:xfrm>
          <a:prstGeom prst="straightConnector1">
            <a:avLst/>
          </a:prstGeom>
          <a:noFill/>
          <a:ln w="19050" cap="flat" cmpd="sng">
            <a:solidFill>
              <a:srgbClr val="000000"/>
            </a:solidFill>
            <a:prstDash val="solid"/>
            <a:round/>
            <a:headEnd type="none" w="lg" len="lg"/>
            <a:tailEnd type="triangle" w="lg" len="lg"/>
          </a:ln>
        </p:spPr>
      </p:cxnSp>
      <p:sp>
        <p:nvSpPr>
          <p:cNvPr id="631" name="Shape 631"/>
          <p:cNvSpPr txBox="1"/>
          <p:nvPr/>
        </p:nvSpPr>
        <p:spPr>
          <a:xfrm>
            <a:off x="3874125" y="2893000"/>
            <a:ext cx="342300" cy="237300"/>
          </a:xfrm>
          <a:prstGeom prst="rect">
            <a:avLst/>
          </a:prstGeom>
          <a:noFill/>
          <a:ln>
            <a:noFill/>
          </a:ln>
        </p:spPr>
        <p:txBody>
          <a:bodyPr lIns="91425" tIns="91425" rIns="91425" bIns="91425" anchor="t" anchorCtr="0">
            <a:noAutofit/>
          </a:bodyPr>
          <a:lstStyle/>
          <a:p>
            <a:pPr lvl="0">
              <a:spcBef>
                <a:spcPts val="0"/>
              </a:spcBef>
              <a:buNone/>
            </a:pPr>
            <a:r>
              <a:rPr lang="en" sz="1800" b="1">
                <a:solidFill>
                  <a:srgbClr val="FF0000"/>
                </a:solidFill>
              </a:rPr>
              <a:t>2</a:t>
            </a:r>
          </a:p>
        </p:txBody>
      </p:sp>
      <p:sp>
        <p:nvSpPr>
          <p:cNvPr id="632" name="Shape 632"/>
          <p:cNvSpPr txBox="1"/>
          <p:nvPr/>
        </p:nvSpPr>
        <p:spPr>
          <a:xfrm>
            <a:off x="4292625" y="3702250"/>
            <a:ext cx="603300" cy="333300"/>
          </a:xfrm>
          <a:prstGeom prst="rect">
            <a:avLst/>
          </a:prstGeom>
          <a:noFill/>
          <a:ln>
            <a:noFill/>
          </a:ln>
        </p:spPr>
        <p:txBody>
          <a:bodyPr lIns="91425" tIns="91425" rIns="91425" bIns="91425" anchor="t" anchorCtr="0">
            <a:noAutofit/>
          </a:bodyPr>
          <a:lstStyle/>
          <a:p>
            <a:pPr lvl="0">
              <a:spcBef>
                <a:spcPts val="0"/>
              </a:spcBef>
              <a:buNone/>
            </a:pPr>
            <a:r>
              <a:rPr lang="en" sz="2000" b="1">
                <a:solidFill>
                  <a:srgbClr val="FF0000"/>
                </a:solidFill>
              </a:rPr>
              <a:t>89</a:t>
            </a:r>
          </a:p>
        </p:txBody>
      </p:sp>
      <p:sp>
        <p:nvSpPr>
          <p:cNvPr id="633" name="Shape 633"/>
          <p:cNvSpPr txBox="1"/>
          <p:nvPr/>
        </p:nvSpPr>
        <p:spPr>
          <a:xfrm>
            <a:off x="4575400" y="2783500"/>
            <a:ext cx="522300" cy="303900"/>
          </a:xfrm>
          <a:prstGeom prst="rect">
            <a:avLst/>
          </a:prstGeom>
          <a:noFill/>
          <a:ln>
            <a:noFill/>
          </a:ln>
        </p:spPr>
        <p:txBody>
          <a:bodyPr lIns="91425" tIns="91425" rIns="91425" bIns="91425" anchor="t" anchorCtr="0">
            <a:noAutofit/>
          </a:bodyPr>
          <a:lstStyle/>
          <a:p>
            <a:pPr lvl="0" rtl="0">
              <a:spcBef>
                <a:spcPts val="0"/>
              </a:spcBef>
              <a:buNone/>
            </a:pPr>
            <a:r>
              <a:rPr lang="en" sz="1800" b="1">
                <a:solidFill>
                  <a:srgbClr val="FF0000"/>
                </a:solidFill>
              </a:rPr>
              <a:t>20</a:t>
            </a:r>
          </a:p>
        </p:txBody>
      </p:sp>
      <p:grpSp>
        <p:nvGrpSpPr>
          <p:cNvPr id="634" name="Shape 634"/>
          <p:cNvGrpSpPr/>
          <p:nvPr/>
        </p:nvGrpSpPr>
        <p:grpSpPr>
          <a:xfrm>
            <a:off x="331558" y="2821436"/>
            <a:ext cx="4175820" cy="1274874"/>
            <a:chOff x="871325" y="2802729"/>
            <a:chExt cx="3712500" cy="800700"/>
          </a:xfrm>
        </p:grpSpPr>
        <p:sp>
          <p:nvSpPr>
            <p:cNvPr id="635" name="Shape 635"/>
            <p:cNvSpPr/>
            <p:nvPr/>
          </p:nvSpPr>
          <p:spPr>
            <a:xfrm rot="5143868">
              <a:off x="2463592" y="1361369"/>
              <a:ext cx="527964" cy="3683420"/>
            </a:xfrm>
            <a:prstGeom prst="upArrowCallout">
              <a:avLst>
                <a:gd name="adj1" fmla="val 6019"/>
                <a:gd name="adj2" fmla="val 25000"/>
                <a:gd name="adj3" fmla="val 11872"/>
                <a:gd name="adj4" fmla="val 47403"/>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lvl="0" indent="0" rtl="0">
                <a:lnSpc>
                  <a:spcPct val="150000"/>
                </a:lnSpc>
                <a:spcBef>
                  <a:spcPts val="0"/>
                </a:spcBef>
                <a:spcAft>
                  <a:spcPts val="1600"/>
                </a:spcAft>
                <a:buNone/>
              </a:pPr>
              <a:endParaRPr/>
            </a:p>
          </p:txBody>
        </p:sp>
        <p:sp>
          <p:nvSpPr>
            <p:cNvPr id="636" name="Shape 636"/>
            <p:cNvSpPr txBox="1"/>
            <p:nvPr/>
          </p:nvSpPr>
          <p:spPr>
            <a:xfrm rot="-269523">
              <a:off x="931051" y="3067287"/>
              <a:ext cx="1624088" cy="407737"/>
            </a:xfrm>
            <a:prstGeom prst="rect">
              <a:avLst/>
            </a:prstGeom>
            <a:solidFill>
              <a:schemeClr val="lt2"/>
            </a:solidFill>
            <a:ln>
              <a:noFill/>
            </a:ln>
          </p:spPr>
          <p:txBody>
            <a:bodyPr lIns="91425" tIns="91425" rIns="91425" bIns="91425" anchor="t" anchorCtr="0">
              <a:noAutofit/>
            </a:bodyPr>
            <a:lstStyle/>
            <a:p>
              <a:pPr marL="0" lvl="0" indent="0" algn="ctr" rtl="0">
                <a:lnSpc>
                  <a:spcPct val="150000"/>
                </a:lnSpc>
                <a:spcBef>
                  <a:spcPts val="0"/>
                </a:spcBef>
                <a:spcAft>
                  <a:spcPts val="1600"/>
                </a:spcAft>
                <a:buNone/>
              </a:pPr>
              <a:r>
                <a:rPr lang="en"/>
                <a:t>GFW’s famous IP:</a:t>
              </a:r>
              <a:br>
                <a:rPr lang="en"/>
              </a:br>
              <a:r>
                <a:rPr lang="en"/>
                <a:t>202.108.181.70</a:t>
              </a:r>
            </a:p>
          </p:txBody>
        </p:sp>
      </p:grpSp>
      <p:sp>
        <p:nvSpPr>
          <p:cNvPr id="637" name="Shape 637"/>
          <p:cNvSpPr txBox="1"/>
          <p:nvPr/>
        </p:nvSpPr>
        <p:spPr>
          <a:xfrm>
            <a:off x="7733025" y="3012100"/>
            <a:ext cx="1288200" cy="470400"/>
          </a:xfrm>
          <a:prstGeom prst="rect">
            <a:avLst/>
          </a:prstGeom>
          <a:noFill/>
          <a:ln>
            <a:noFill/>
          </a:ln>
        </p:spPr>
        <p:txBody>
          <a:bodyPr lIns="91425" tIns="91425" rIns="91425" bIns="91425" anchor="t" anchorCtr="0">
            <a:noAutofit/>
          </a:bodyPr>
          <a:lstStyle/>
          <a:p>
            <a:pPr lvl="0" rtl="0">
              <a:spcBef>
                <a:spcPts val="0"/>
              </a:spcBef>
              <a:buNone/>
            </a:pPr>
            <a:r>
              <a:rPr lang="en" sz="1800"/>
              <a:t>~ 5 years</a:t>
            </a:r>
          </a:p>
        </p:txBody>
      </p:sp>
      <p:cxnSp>
        <p:nvCxnSpPr>
          <p:cNvPr id="638" name="Shape 638"/>
          <p:cNvCxnSpPr/>
          <p:nvPr/>
        </p:nvCxnSpPr>
        <p:spPr>
          <a:xfrm flipH="1">
            <a:off x="7147425" y="3283737"/>
            <a:ext cx="634200" cy="151800"/>
          </a:xfrm>
          <a:prstGeom prst="straightConnector1">
            <a:avLst/>
          </a:prstGeom>
          <a:noFill/>
          <a:ln w="19050" cap="flat" cmpd="sng">
            <a:solidFill>
              <a:srgbClr val="000000"/>
            </a:solidFill>
            <a:prstDash val="solid"/>
            <a:round/>
            <a:headEnd type="none" w="lg" len="lg"/>
            <a:tailEnd type="triangle" w="lg" len="lg"/>
          </a:ln>
        </p:spPr>
      </p:cxnSp>
      <p:cxnSp>
        <p:nvCxnSpPr>
          <p:cNvPr id="639" name="Shape 639"/>
          <p:cNvCxnSpPr/>
          <p:nvPr/>
        </p:nvCxnSpPr>
        <p:spPr>
          <a:xfrm flipH="1">
            <a:off x="2102362" y="4458412"/>
            <a:ext cx="634200" cy="151800"/>
          </a:xfrm>
          <a:prstGeom prst="straightConnector1">
            <a:avLst/>
          </a:prstGeom>
          <a:noFill/>
          <a:ln w="19050" cap="flat" cmpd="sng">
            <a:solidFill>
              <a:srgbClr val="000000"/>
            </a:solidFill>
            <a:prstDash val="solid"/>
            <a:round/>
            <a:headEnd type="triangle" w="lg" len="lg"/>
            <a:tailEnd type="none" w="lg" len="lg"/>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Shape 65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Arial"/>
                <a:ea typeface="Arial"/>
                <a:cs typeface="Arial"/>
                <a:sym typeface="Arial"/>
              </a:rPr>
              <a:t>Where Are the Probers Coming from?</a:t>
            </a:r>
          </a:p>
        </p:txBody>
      </p:sp>
      <p:sp>
        <p:nvSpPr>
          <p:cNvPr id="654" name="Shape 654"/>
          <p:cNvSpPr txBox="1">
            <a:spLocks noGrp="1"/>
          </p:cNvSpPr>
          <p:nvPr>
            <p:ph type="body" idx="1"/>
          </p:nvPr>
        </p:nvSpPr>
        <p:spPr>
          <a:xfrm>
            <a:off x="311700" y="1152475"/>
            <a:ext cx="5714100" cy="3416400"/>
          </a:xfrm>
          <a:prstGeom prst="rect">
            <a:avLst/>
          </a:prstGeom>
        </p:spPr>
        <p:txBody>
          <a:bodyPr lIns="91425" tIns="91425" rIns="91425" bIns="91425" anchor="t" anchorCtr="0">
            <a:noAutofit/>
          </a:bodyPr>
          <a:lstStyle/>
          <a:p>
            <a:pPr marL="571500" lvl="0" indent="-342900" rtl="0">
              <a:lnSpc>
                <a:spcPct val="100000"/>
              </a:lnSpc>
              <a:spcBef>
                <a:spcPts val="0"/>
              </a:spcBef>
              <a:buClr>
                <a:srgbClr val="000000"/>
              </a:buClr>
              <a:buFont typeface="Arial"/>
              <a:buChar char="•"/>
            </a:pPr>
            <a:r>
              <a:rPr lang="en" sz="2400" dirty="0">
                <a:solidFill>
                  <a:srgbClr val="000000"/>
                </a:solidFill>
                <a:latin typeface="Arial"/>
                <a:ea typeface="Arial"/>
                <a:cs typeface="Arial"/>
                <a:sym typeface="Arial"/>
              </a:rPr>
              <a:t>Reverse DNS suggests </a:t>
            </a:r>
            <a:r>
              <a:rPr lang="en" sz="2400" b="1" dirty="0">
                <a:solidFill>
                  <a:srgbClr val="980000"/>
                </a:solidFill>
                <a:latin typeface="Arial"/>
                <a:ea typeface="Arial"/>
                <a:cs typeface="Arial"/>
                <a:sym typeface="Arial"/>
              </a:rPr>
              <a:t>ISP pools</a:t>
            </a:r>
          </a:p>
          <a:p>
            <a:pPr marL="1028700" lvl="1" indent="-342900" rtl="0">
              <a:lnSpc>
                <a:spcPct val="100000"/>
              </a:lnSpc>
              <a:spcBef>
                <a:spcPts val="0"/>
              </a:spcBef>
              <a:buClr>
                <a:srgbClr val="000000"/>
              </a:buClr>
              <a:buFont typeface="Arial"/>
              <a:buChar char="•"/>
            </a:pPr>
            <a:r>
              <a:rPr lang="en" sz="2400" dirty="0">
                <a:solidFill>
                  <a:srgbClr val="000000"/>
                </a:solidFill>
                <a:latin typeface="Arial"/>
                <a:ea typeface="Arial"/>
                <a:cs typeface="Arial"/>
                <a:sym typeface="Arial"/>
              </a:rPr>
              <a:t>adsl-pool.sx.cn</a:t>
            </a:r>
          </a:p>
          <a:p>
            <a:pPr marL="1028700" lvl="1" indent="-342900" rtl="0">
              <a:lnSpc>
                <a:spcPct val="100000"/>
              </a:lnSpc>
              <a:spcBef>
                <a:spcPts val="0"/>
              </a:spcBef>
              <a:buClr>
                <a:srgbClr val="000000"/>
              </a:buClr>
              <a:buFont typeface="Arial"/>
              <a:buChar char="•"/>
            </a:pPr>
            <a:r>
              <a:rPr lang="en" sz="2400" dirty="0">
                <a:solidFill>
                  <a:srgbClr val="000000"/>
                </a:solidFill>
                <a:latin typeface="Arial"/>
                <a:ea typeface="Arial"/>
                <a:cs typeface="Arial"/>
                <a:sym typeface="Arial"/>
              </a:rPr>
              <a:t>kd.ny.adsl</a:t>
            </a:r>
          </a:p>
          <a:p>
            <a:pPr marL="1028700" lvl="1" indent="-342900" rtl="0">
              <a:lnSpc>
                <a:spcPct val="100000"/>
              </a:lnSpc>
              <a:spcBef>
                <a:spcPts val="0"/>
              </a:spcBef>
              <a:buClr>
                <a:srgbClr val="000000"/>
              </a:buClr>
              <a:buFont typeface="Arial"/>
              <a:buChar char="•"/>
            </a:pPr>
            <a:r>
              <a:rPr lang="en" sz="2400" dirty="0">
                <a:solidFill>
                  <a:srgbClr val="000000"/>
                </a:solidFill>
                <a:latin typeface="Arial"/>
                <a:ea typeface="Arial"/>
                <a:cs typeface="Arial"/>
                <a:sym typeface="Arial"/>
              </a:rPr>
              <a:t>online.tj.cn</a:t>
            </a:r>
          </a:p>
          <a:p>
            <a:pPr marL="571500" lvl="0" indent="-342900" rtl="0">
              <a:lnSpc>
                <a:spcPct val="100000"/>
              </a:lnSpc>
              <a:spcBef>
                <a:spcPts val="0"/>
              </a:spcBef>
              <a:buClr>
                <a:srgbClr val="000000"/>
              </a:buClr>
              <a:buFont typeface="Arial"/>
              <a:buChar char="•"/>
            </a:pPr>
            <a:r>
              <a:rPr lang="en" sz="2400" dirty="0">
                <a:solidFill>
                  <a:srgbClr val="000000"/>
                </a:solidFill>
                <a:latin typeface="Arial"/>
                <a:ea typeface="Arial"/>
                <a:cs typeface="Arial"/>
                <a:sym typeface="Arial"/>
              </a:rPr>
              <a:t>Majority of probes come from </a:t>
            </a:r>
            <a:r>
              <a:rPr lang="en" sz="2400" b="1" dirty="0">
                <a:solidFill>
                  <a:srgbClr val="980000"/>
                </a:solidFill>
                <a:latin typeface="Arial"/>
                <a:ea typeface="Arial"/>
                <a:cs typeface="Arial"/>
                <a:sym typeface="Arial"/>
              </a:rPr>
              <a:t>three</a:t>
            </a:r>
            <a:r>
              <a:rPr lang="en" sz="2400" dirty="0">
                <a:solidFill>
                  <a:srgbClr val="000000"/>
                </a:solidFill>
                <a:latin typeface="Arial"/>
                <a:ea typeface="Arial"/>
                <a:cs typeface="Arial"/>
                <a:sym typeface="Arial"/>
              </a:rPr>
              <a:t> autonomous systems</a:t>
            </a:r>
          </a:p>
          <a:p>
            <a:pPr marL="1028700" lvl="1" indent="-342900" rtl="0">
              <a:lnSpc>
                <a:spcPct val="100000"/>
              </a:lnSpc>
              <a:spcBef>
                <a:spcPts val="0"/>
              </a:spcBef>
              <a:buClr>
                <a:srgbClr val="000000"/>
              </a:buClr>
              <a:buFont typeface="Arial"/>
              <a:buChar char="•"/>
            </a:pPr>
            <a:r>
              <a:rPr lang="en" sz="2400" dirty="0">
                <a:solidFill>
                  <a:srgbClr val="000000"/>
                </a:solidFill>
                <a:latin typeface="Arial"/>
                <a:ea typeface="Arial"/>
                <a:cs typeface="Arial"/>
                <a:sym typeface="Arial"/>
              </a:rPr>
              <a:t>ASN 4837, 4134, and 17622</a:t>
            </a:r>
          </a:p>
        </p:txBody>
      </p:sp>
      <p:sp>
        <p:nvSpPr>
          <p:cNvPr id="655" name="Shape 65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61</a:t>
            </a:fld>
            <a:endParaRPr lang="en"/>
          </a:p>
        </p:txBody>
      </p:sp>
      <p:sp>
        <p:nvSpPr>
          <p:cNvPr id="656" name="Shape 656"/>
          <p:cNvSpPr/>
          <p:nvPr/>
        </p:nvSpPr>
        <p:spPr>
          <a:xfrm>
            <a:off x="5999874" y="2104450"/>
            <a:ext cx="1450200" cy="1353300"/>
          </a:xfrm>
          <a:prstGeom prst="ellipse">
            <a:avLst/>
          </a:prstGeom>
          <a:solidFill>
            <a:srgbClr val="987CC2">
              <a:alpha val="44230"/>
            </a:srgbClr>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chemeClr val="dk1"/>
              </a:solidFill>
            </a:endParaRPr>
          </a:p>
          <a:p>
            <a:pPr lvl="0" algn="ctr" rtl="0">
              <a:spcBef>
                <a:spcPts val="0"/>
              </a:spcBef>
              <a:buNone/>
            </a:pPr>
            <a:r>
              <a:rPr lang="en"/>
              <a:t>Sybil</a:t>
            </a:r>
            <a:br>
              <a:rPr lang="en"/>
            </a:br>
            <a:r>
              <a:rPr lang="en"/>
              <a:t>1,090</a:t>
            </a:r>
          </a:p>
          <a:p>
            <a:pPr lvl="0" rtl="0">
              <a:spcBef>
                <a:spcPts val="0"/>
              </a:spcBef>
              <a:buNone/>
            </a:pPr>
            <a:endParaRPr/>
          </a:p>
          <a:p>
            <a:pPr lvl="0" algn="l" rtl="0">
              <a:spcBef>
                <a:spcPts val="0"/>
              </a:spcBef>
              <a:buNone/>
            </a:pPr>
            <a:endParaRPr>
              <a:latin typeface="Raleway"/>
              <a:ea typeface="Raleway"/>
              <a:cs typeface="Raleway"/>
              <a:sym typeface="Raleway"/>
            </a:endParaRPr>
          </a:p>
        </p:txBody>
      </p:sp>
      <p:sp>
        <p:nvSpPr>
          <p:cNvPr id="657" name="Shape 657"/>
          <p:cNvSpPr/>
          <p:nvPr/>
        </p:nvSpPr>
        <p:spPr>
          <a:xfrm>
            <a:off x="6402949" y="1391325"/>
            <a:ext cx="1047000" cy="1022400"/>
          </a:xfrm>
          <a:prstGeom prst="ellipse">
            <a:avLst/>
          </a:prstGeom>
          <a:solidFill>
            <a:srgbClr val="C27BA0">
              <a:alpha val="44230"/>
            </a:srgbClr>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p>
          <a:p>
            <a:pPr lvl="0" algn="ctr" rtl="0">
              <a:spcBef>
                <a:spcPts val="0"/>
              </a:spcBef>
              <a:buNone/>
            </a:pPr>
            <a:r>
              <a:rPr lang="en" sz="1200"/>
              <a:t>Shadow</a:t>
            </a:r>
          </a:p>
          <a:p>
            <a:pPr lvl="0" algn="ctr" rtl="0">
              <a:spcBef>
                <a:spcPts val="0"/>
              </a:spcBef>
              <a:buNone/>
            </a:pPr>
            <a:r>
              <a:rPr lang="en"/>
              <a:t>135</a:t>
            </a:r>
            <a:br>
              <a:rPr lang="en"/>
            </a:br>
            <a:endParaRPr lang="en"/>
          </a:p>
        </p:txBody>
      </p:sp>
      <p:sp>
        <p:nvSpPr>
          <p:cNvPr id="658" name="Shape 658"/>
          <p:cNvSpPr/>
          <p:nvPr/>
        </p:nvSpPr>
        <p:spPr>
          <a:xfrm>
            <a:off x="7035201" y="1629399"/>
            <a:ext cx="1850100" cy="2064899"/>
          </a:xfrm>
          <a:prstGeom prst="ellipse">
            <a:avLst/>
          </a:prstGeom>
          <a:solidFill>
            <a:srgbClr val="A5EEBA">
              <a:alpha val="53460"/>
            </a:srgbClr>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Log</a:t>
            </a:r>
            <a:br>
              <a:rPr lang="en"/>
            </a:br>
            <a:r>
              <a:rPr lang="en"/>
              <a:t> 14,802</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Shape 676"/>
          <p:cNvPicPr preferRelativeResize="0"/>
          <p:nvPr/>
        </p:nvPicPr>
        <p:blipFill rotWithShape="1">
          <a:blip r:embed="rId3">
            <a:alphaModFix/>
          </a:blip>
          <a:srcRect b="21470"/>
          <a:stretch/>
        </p:blipFill>
        <p:spPr>
          <a:xfrm>
            <a:off x="304800" y="2988819"/>
            <a:ext cx="8520600" cy="1842705"/>
          </a:xfrm>
          <a:prstGeom prst="rect">
            <a:avLst/>
          </a:prstGeom>
          <a:noFill/>
          <a:ln>
            <a:noFill/>
          </a:ln>
        </p:spPr>
      </p:pic>
      <p:sp>
        <p:nvSpPr>
          <p:cNvPr id="677" name="Shape 677"/>
          <p:cNvSpPr txBox="1">
            <a:spLocks noGrp="1"/>
          </p:cNvSpPr>
          <p:nvPr>
            <p:ph type="title"/>
          </p:nvPr>
        </p:nvSpPr>
        <p:spPr>
          <a:xfrm>
            <a:off x="311700" y="445025"/>
            <a:ext cx="8909699" cy="572699"/>
          </a:xfrm>
          <a:prstGeom prst="rect">
            <a:avLst/>
          </a:prstGeom>
        </p:spPr>
        <p:txBody>
          <a:bodyPr lIns="91425" tIns="91425" rIns="91425" bIns="91425" anchor="t" anchorCtr="0">
            <a:noAutofit/>
          </a:bodyPr>
          <a:lstStyle/>
          <a:p>
            <a:pPr lvl="0" rtl="0">
              <a:spcBef>
                <a:spcPts val="0"/>
              </a:spcBef>
              <a:buNone/>
            </a:pPr>
            <a:r>
              <a:rPr lang="en-US" dirty="0"/>
              <a:t>Fingerprinting Active Probers</a:t>
            </a:r>
            <a:endParaRPr lang="en" dirty="0"/>
          </a:p>
          <a:p>
            <a:pPr lvl="0" rtl="0">
              <a:spcBef>
                <a:spcPts val="0"/>
              </a:spcBef>
              <a:buNone/>
            </a:pPr>
            <a:endParaRPr dirty="0"/>
          </a:p>
          <a:p>
            <a:pPr lvl="0" rtl="0">
              <a:spcBef>
                <a:spcPts val="0"/>
              </a:spcBef>
              <a:buNone/>
            </a:pPr>
            <a:endParaRPr dirty="0"/>
          </a:p>
          <a:p>
            <a:pPr lvl="0" rtl="0">
              <a:spcBef>
                <a:spcPts val="0"/>
              </a:spcBef>
              <a:buNone/>
            </a:pPr>
            <a:endParaRPr dirty="0"/>
          </a:p>
        </p:txBody>
      </p:sp>
      <p:sp>
        <p:nvSpPr>
          <p:cNvPr id="678" name="Shape 678"/>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dk2"/>
              </a:buClr>
              <a:buSzPct val="90000"/>
              <a:buFont typeface="Arial"/>
            </a:pPr>
            <a:r>
              <a:rPr lang="en"/>
              <a:t>TCP layer → TSval</a:t>
            </a:r>
          </a:p>
          <a:p>
            <a:pPr marL="914400" lvl="1" indent="-228600" rtl="0">
              <a:lnSpc>
                <a:spcPct val="115000"/>
              </a:lnSpc>
              <a:spcBef>
                <a:spcPts val="0"/>
              </a:spcBef>
              <a:buClr>
                <a:schemeClr val="dk1"/>
              </a:buClr>
            </a:pPr>
            <a:r>
              <a:rPr lang="en">
                <a:solidFill>
                  <a:schemeClr val="dk1"/>
                </a:solidFill>
              </a:rPr>
              <a:t>TSval intercept: (rough) system uptime</a:t>
            </a:r>
          </a:p>
          <a:p>
            <a:pPr marL="914400" marR="0" lvl="1" indent="-228600" algn="l" rtl="0">
              <a:lnSpc>
                <a:spcPct val="115000"/>
              </a:lnSpc>
              <a:spcBef>
                <a:spcPts val="0"/>
              </a:spcBef>
              <a:spcAft>
                <a:spcPts val="1600"/>
              </a:spcAft>
            </a:pPr>
            <a:r>
              <a:rPr lang="en"/>
              <a:t>GFW likely operate a handful of physical probing systems</a:t>
            </a:r>
          </a:p>
          <a:p>
            <a:pPr lvl="0" rtl="0">
              <a:spcBef>
                <a:spcPts val="0"/>
              </a:spcBef>
              <a:buClr>
                <a:schemeClr val="dk1"/>
              </a:buClr>
              <a:buSzPct val="55000"/>
              <a:buFont typeface="Arial"/>
              <a:buNone/>
            </a:pPr>
            <a:endParaRPr/>
          </a:p>
          <a:p>
            <a:pPr lvl="0" rtl="0">
              <a:spcBef>
                <a:spcPts val="0"/>
              </a:spcBef>
              <a:buNone/>
            </a:pPr>
            <a:endParaRPr/>
          </a:p>
        </p:txBody>
      </p:sp>
      <p:sp>
        <p:nvSpPr>
          <p:cNvPr id="679" name="Shape 67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62</a:t>
            </a:fld>
            <a:endParaRPr lang="en"/>
          </a:p>
        </p:txBody>
      </p:sp>
      <p:sp>
        <p:nvSpPr>
          <p:cNvPr id="680" name="Shape 680"/>
          <p:cNvSpPr/>
          <p:nvPr/>
        </p:nvSpPr>
        <p:spPr>
          <a:xfrm>
            <a:off x="681150" y="2597431"/>
            <a:ext cx="2101949" cy="539189"/>
          </a:xfrm>
          <a:prstGeom prst="flowChartTerminator">
            <a:avLst/>
          </a:prstGeom>
          <a:solidFill>
            <a:srgbClr val="FFF4F4"/>
          </a:solidFill>
          <a:ln>
            <a:noFill/>
          </a:ln>
        </p:spPr>
        <p:txBody>
          <a:bodyPr lIns="91425" tIns="91425" rIns="91425" bIns="91425" anchor="ctr" anchorCtr="0">
            <a:noAutofit/>
          </a:bodyPr>
          <a:lstStyle/>
          <a:p>
            <a:pPr lvl="0" algn="ctr" rtl="0">
              <a:spcBef>
                <a:spcPts val="0"/>
              </a:spcBef>
              <a:buNone/>
            </a:pPr>
            <a:r>
              <a:rPr lang="en"/>
              <a:t>Shadow exp. with </a:t>
            </a:r>
            <a:r>
              <a:rPr lang="en" b="1"/>
              <a:t>158</a:t>
            </a:r>
            <a:r>
              <a:rPr lang="en"/>
              <a:t> Prober IPs</a:t>
            </a:r>
          </a:p>
        </p:txBody>
      </p:sp>
      <p:sp>
        <p:nvSpPr>
          <p:cNvPr id="681" name="Shape 681"/>
          <p:cNvSpPr/>
          <p:nvPr/>
        </p:nvSpPr>
        <p:spPr>
          <a:xfrm>
            <a:off x="3153125" y="2591081"/>
            <a:ext cx="2101949" cy="539189"/>
          </a:xfrm>
          <a:prstGeom prst="flowChartTerminator">
            <a:avLst/>
          </a:prstGeom>
          <a:solidFill>
            <a:srgbClr val="FFF4F4"/>
          </a:solidFill>
          <a:ln>
            <a:noFill/>
          </a:ln>
        </p:spPr>
        <p:txBody>
          <a:bodyPr lIns="91425" tIns="91425" rIns="91425" bIns="91425" anchor="ctr" anchorCtr="0">
            <a:noAutofit/>
          </a:bodyPr>
          <a:lstStyle/>
          <a:p>
            <a:pPr lvl="0" algn="ctr" rtl="0">
              <a:spcBef>
                <a:spcPts val="0"/>
              </a:spcBef>
              <a:buNone/>
            </a:pPr>
            <a:r>
              <a:rPr lang="en"/>
              <a:t>Sybil exp. with </a:t>
            </a:r>
            <a:br>
              <a:rPr lang="en"/>
            </a:br>
            <a:r>
              <a:rPr lang="en" b="1"/>
              <a:t>1,182</a:t>
            </a:r>
            <a:r>
              <a:rPr lang="en"/>
              <a:t> Prober IPs</a:t>
            </a:r>
          </a:p>
        </p:txBody>
      </p:sp>
      <p:sp>
        <p:nvSpPr>
          <p:cNvPr id="682" name="Shape 682"/>
          <p:cNvSpPr/>
          <p:nvPr/>
        </p:nvSpPr>
        <p:spPr>
          <a:xfrm>
            <a:off x="5972525" y="2591081"/>
            <a:ext cx="2101949" cy="539189"/>
          </a:xfrm>
          <a:prstGeom prst="flowChartTerminator">
            <a:avLst/>
          </a:prstGeom>
          <a:solidFill>
            <a:srgbClr val="FFF4F4"/>
          </a:solidFill>
          <a:ln>
            <a:noFill/>
          </a:ln>
        </p:spPr>
        <p:txBody>
          <a:bodyPr lIns="91425" tIns="91425" rIns="91425" bIns="91425" anchor="ctr" anchorCtr="0">
            <a:noAutofit/>
          </a:bodyPr>
          <a:lstStyle/>
          <a:p>
            <a:pPr lvl="0" algn="ctr" rtl="0">
              <a:spcBef>
                <a:spcPts val="0"/>
              </a:spcBef>
              <a:buNone/>
            </a:pPr>
            <a:r>
              <a:rPr lang="en"/>
              <a:t>Log dataset with </a:t>
            </a:r>
            <a:br>
              <a:rPr lang="en"/>
            </a:br>
            <a:r>
              <a:rPr lang="en" sz="1600" b="1">
                <a:solidFill>
                  <a:schemeClr val="dk2"/>
                </a:solidFill>
              </a:rPr>
              <a:t>14,912</a:t>
            </a:r>
            <a:r>
              <a:rPr lang="en" b="1"/>
              <a:t> </a:t>
            </a:r>
            <a:r>
              <a:rPr lang="en"/>
              <a:t>Prober IPs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Shape 687"/>
          <p:cNvSpPr txBox="1">
            <a:spLocks noGrp="1"/>
          </p:cNvSpPr>
          <p:nvPr>
            <p:ph type="title"/>
          </p:nvPr>
        </p:nvSpPr>
        <p:spPr>
          <a:xfrm>
            <a:off x="311700" y="445025"/>
            <a:ext cx="9278100"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Can We Fingerprint Active Probers?</a:t>
            </a:r>
          </a:p>
          <a:p>
            <a:pPr lvl="0" rtl="0">
              <a:spcBef>
                <a:spcPts val="0"/>
              </a:spcBef>
              <a:buNone/>
            </a:pPr>
            <a:endParaRPr/>
          </a:p>
        </p:txBody>
      </p:sp>
      <p:sp>
        <p:nvSpPr>
          <p:cNvPr id="688" name="Shape 688"/>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dk2"/>
              </a:buClr>
              <a:buSzPct val="90000"/>
              <a:buFont typeface="Arial"/>
              <a:buChar char="•"/>
            </a:pPr>
            <a:r>
              <a:rPr lang="en" sz="2400" dirty="0"/>
              <a:t>TCP layer → ISN</a:t>
            </a:r>
          </a:p>
          <a:p>
            <a:pPr marL="1028700" marR="0" lvl="1" indent="-342900" algn="l" rtl="0">
              <a:lnSpc>
                <a:spcPct val="115000"/>
              </a:lnSpc>
              <a:spcBef>
                <a:spcPts val="0"/>
              </a:spcBef>
              <a:spcAft>
                <a:spcPts val="1600"/>
              </a:spcAft>
              <a:buFont typeface="Arial"/>
              <a:buChar char="•"/>
            </a:pPr>
            <a:r>
              <a:rPr lang="en" sz="2400" dirty="0"/>
              <a:t>TCP uses 32-bit initial sequence numbers (</a:t>
            </a:r>
            <a:r>
              <a:rPr lang="en" sz="2400" dirty="0">
                <a:solidFill>
                  <a:srgbClr val="980000"/>
                </a:solidFill>
              </a:rPr>
              <a:t>ISNs</a:t>
            </a:r>
            <a:r>
              <a:rPr lang="en" sz="2400" dirty="0"/>
              <a:t>)</a:t>
            </a:r>
          </a:p>
          <a:p>
            <a:pPr marL="1028700" marR="0" lvl="1" indent="-342900" algn="l" rtl="0">
              <a:lnSpc>
                <a:spcPct val="115000"/>
              </a:lnSpc>
              <a:spcBef>
                <a:spcPts val="0"/>
              </a:spcBef>
              <a:spcAft>
                <a:spcPts val="1600"/>
              </a:spcAft>
              <a:buFont typeface="Arial"/>
              <a:buChar char="•"/>
            </a:pPr>
            <a:r>
              <a:rPr lang="en" sz="2400" dirty="0"/>
              <a:t>Protects against </a:t>
            </a:r>
            <a:r>
              <a:rPr lang="en" sz="2400" dirty="0">
                <a:solidFill>
                  <a:srgbClr val="980000"/>
                </a:solidFill>
              </a:rPr>
              <a:t>off-path attackers</a:t>
            </a:r>
          </a:p>
          <a:p>
            <a:pPr marL="1028700" marR="0" lvl="1" indent="-342900" algn="l" rtl="0">
              <a:lnSpc>
                <a:spcPct val="115000"/>
              </a:lnSpc>
              <a:spcBef>
                <a:spcPts val="0"/>
              </a:spcBef>
              <a:spcAft>
                <a:spcPts val="1600"/>
              </a:spcAft>
              <a:buFont typeface="Arial"/>
              <a:buChar char="•"/>
            </a:pPr>
            <a:r>
              <a:rPr lang="en" sz="2400" dirty="0"/>
              <a:t>Attacker must guess correct ISN range to inject segments</a:t>
            </a:r>
          </a:p>
          <a:p>
            <a:pPr marL="1028700" marR="0" lvl="1" indent="-342900" algn="l" rtl="0">
              <a:lnSpc>
                <a:spcPct val="115000"/>
              </a:lnSpc>
              <a:spcBef>
                <a:spcPts val="0"/>
              </a:spcBef>
              <a:spcAft>
                <a:spcPts val="1600"/>
              </a:spcAft>
              <a:buFont typeface="Arial"/>
              <a:buChar char="•"/>
            </a:pPr>
            <a:r>
              <a:rPr lang="en" sz="2400" dirty="0"/>
              <a:t>Every SYN segment should have </a:t>
            </a:r>
            <a:r>
              <a:rPr lang="en" sz="2400" dirty="0">
                <a:solidFill>
                  <a:srgbClr val="980000"/>
                </a:solidFill>
              </a:rPr>
              <a:t>random </a:t>
            </a:r>
            <a:r>
              <a:rPr lang="en" sz="2400" dirty="0"/>
              <a:t>ISN</a:t>
            </a:r>
          </a:p>
          <a:p>
            <a:pPr marL="342900" lvl="0" indent="-342900" rtl="0">
              <a:spcBef>
                <a:spcPts val="0"/>
              </a:spcBef>
              <a:buClr>
                <a:schemeClr val="dk1"/>
              </a:buClr>
              <a:buSzPct val="55000"/>
              <a:buFont typeface="Arial"/>
              <a:buChar char="•"/>
            </a:pPr>
            <a:endParaRPr sz="2400" dirty="0"/>
          </a:p>
          <a:p>
            <a:pPr marL="342900" lvl="0" indent="-342900" rtl="0">
              <a:spcBef>
                <a:spcPts val="0"/>
              </a:spcBef>
              <a:buFont typeface="Arial"/>
              <a:buChar char="•"/>
            </a:pPr>
            <a:endParaRPr sz="2400" dirty="0"/>
          </a:p>
        </p:txBody>
      </p:sp>
      <p:sp>
        <p:nvSpPr>
          <p:cNvPr id="689" name="Shape 68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63</a:t>
            </a:fld>
            <a:endParaRPr lang="en"/>
          </a:p>
        </p:txBody>
      </p:sp>
      <p:pic>
        <p:nvPicPr>
          <p:cNvPr id="690" name="Shape 690"/>
          <p:cNvPicPr preferRelativeResize="0"/>
          <p:nvPr/>
        </p:nvPicPr>
        <p:blipFill>
          <a:blip r:embed="rId3">
            <a:alphaModFix/>
          </a:blip>
          <a:stretch>
            <a:fillRect/>
          </a:stretch>
        </p:blipFill>
        <p:spPr>
          <a:xfrm>
            <a:off x="7155543" y="484324"/>
            <a:ext cx="1764381" cy="122110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Shape 695"/>
          <p:cNvSpPr txBox="1">
            <a:spLocks noGrp="1"/>
          </p:cNvSpPr>
          <p:nvPr>
            <p:ph type="title"/>
          </p:nvPr>
        </p:nvSpPr>
        <p:spPr>
          <a:xfrm>
            <a:off x="311700" y="445025"/>
            <a:ext cx="9278100" cy="572700"/>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US" dirty="0"/>
              <a:t>Fingerprinting Active Probers</a:t>
            </a:r>
            <a:endParaRPr lang="en" dirty="0"/>
          </a:p>
          <a:p>
            <a:pPr lvl="0" rtl="0">
              <a:spcBef>
                <a:spcPts val="0"/>
              </a:spcBef>
              <a:buNone/>
            </a:pPr>
            <a:endParaRPr dirty="0"/>
          </a:p>
        </p:txBody>
      </p:sp>
      <p:sp>
        <p:nvSpPr>
          <p:cNvPr id="696" name="Shape 69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dk2"/>
              </a:buClr>
              <a:buSzPct val="90000"/>
              <a:buFont typeface="Arial"/>
            </a:pPr>
            <a:r>
              <a:rPr lang="en"/>
              <a:t>TCP layer → ISN</a:t>
            </a:r>
          </a:p>
          <a:p>
            <a:pPr marL="914400" marR="0" lvl="1" indent="-228600" algn="l" rtl="0">
              <a:lnSpc>
                <a:spcPct val="115000"/>
              </a:lnSpc>
              <a:spcBef>
                <a:spcPts val="0"/>
              </a:spcBef>
              <a:spcAft>
                <a:spcPts val="1600"/>
              </a:spcAft>
            </a:pPr>
            <a:r>
              <a:rPr lang="en"/>
              <a:t>TCP uses 32-bit initial sequence numbers (ISNs)</a:t>
            </a:r>
          </a:p>
          <a:p>
            <a:pPr marL="914400" marR="0" lvl="1" indent="-228600" algn="l" rtl="0">
              <a:lnSpc>
                <a:spcPct val="115000"/>
              </a:lnSpc>
              <a:spcBef>
                <a:spcPts val="0"/>
              </a:spcBef>
              <a:spcAft>
                <a:spcPts val="1600"/>
              </a:spcAft>
            </a:pPr>
            <a:r>
              <a:rPr lang="en"/>
              <a:t>Protects against off-path attackers</a:t>
            </a:r>
          </a:p>
          <a:p>
            <a:pPr marL="914400" marR="0" lvl="1" indent="-228600" algn="l" rtl="0">
              <a:lnSpc>
                <a:spcPct val="115000"/>
              </a:lnSpc>
              <a:spcBef>
                <a:spcPts val="0"/>
              </a:spcBef>
              <a:spcAft>
                <a:spcPts val="1600"/>
              </a:spcAft>
            </a:pPr>
            <a:r>
              <a:rPr lang="en"/>
              <a:t>Attacker must guess correct ISN range to inject segments</a:t>
            </a:r>
          </a:p>
          <a:p>
            <a:pPr marL="914400" marR="0" lvl="1" indent="-228600" algn="l" rtl="0">
              <a:lnSpc>
                <a:spcPct val="115000"/>
              </a:lnSpc>
              <a:spcBef>
                <a:spcPts val="0"/>
              </a:spcBef>
              <a:spcAft>
                <a:spcPts val="1600"/>
              </a:spcAft>
            </a:pPr>
            <a:r>
              <a:rPr lang="en"/>
              <a:t>Every SYN segment should have random ISN</a:t>
            </a:r>
          </a:p>
          <a:p>
            <a:pPr marL="914400" marR="0" lvl="1" indent="-228600" algn="l" rtl="0">
              <a:lnSpc>
                <a:spcPct val="115000"/>
              </a:lnSpc>
              <a:spcBef>
                <a:spcPts val="0"/>
              </a:spcBef>
              <a:spcAft>
                <a:spcPts val="1600"/>
              </a:spcAft>
            </a:pPr>
            <a:endParaRPr/>
          </a:p>
          <a:p>
            <a:pPr marL="914400" marR="0" lvl="1" indent="-228600" algn="l" rtl="0">
              <a:lnSpc>
                <a:spcPct val="115000"/>
              </a:lnSpc>
              <a:spcBef>
                <a:spcPts val="0"/>
              </a:spcBef>
              <a:spcAft>
                <a:spcPts val="1600"/>
              </a:spcAft>
            </a:pPr>
            <a:endParaRPr/>
          </a:p>
          <a:p>
            <a:pPr lvl="0" rtl="0">
              <a:spcBef>
                <a:spcPts val="0"/>
              </a:spcBef>
              <a:buClr>
                <a:schemeClr val="dk1"/>
              </a:buClr>
              <a:buSzPct val="55000"/>
              <a:buFont typeface="Arial"/>
              <a:buNone/>
            </a:pPr>
            <a:endParaRPr/>
          </a:p>
          <a:p>
            <a:pPr lvl="0" rtl="0">
              <a:spcBef>
                <a:spcPts val="0"/>
              </a:spcBef>
              <a:buNone/>
            </a:pPr>
            <a:endParaRPr/>
          </a:p>
        </p:txBody>
      </p:sp>
      <p:sp>
        <p:nvSpPr>
          <p:cNvPr id="697" name="Shape 69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64</a:t>
            </a:fld>
            <a:endParaRPr lang="en"/>
          </a:p>
        </p:txBody>
      </p:sp>
      <p:pic>
        <p:nvPicPr>
          <p:cNvPr id="698" name="Shape 698"/>
          <p:cNvPicPr preferRelativeResize="0"/>
          <p:nvPr/>
        </p:nvPicPr>
        <p:blipFill>
          <a:blip r:embed="rId3">
            <a:alphaModFix/>
          </a:blip>
          <a:stretch>
            <a:fillRect/>
          </a:stretch>
        </p:blipFill>
        <p:spPr>
          <a:xfrm>
            <a:off x="6813919" y="1134530"/>
            <a:ext cx="2018381" cy="1489619"/>
          </a:xfrm>
          <a:prstGeom prst="rect">
            <a:avLst/>
          </a:prstGeom>
          <a:noFill/>
          <a:ln>
            <a:noFill/>
          </a:ln>
        </p:spPr>
      </p:pic>
      <p:pic>
        <p:nvPicPr>
          <p:cNvPr id="699" name="Shape 699" descr="isns_half.txt.png"/>
          <p:cNvPicPr preferRelativeResize="0"/>
          <p:nvPr/>
        </p:nvPicPr>
        <p:blipFill rotWithShape="1">
          <a:blip r:embed="rId4">
            <a:alphaModFix/>
          </a:blip>
          <a:srcRect t="18254" b="5999"/>
          <a:stretch/>
        </p:blipFill>
        <p:spPr>
          <a:xfrm>
            <a:off x="0" y="2691524"/>
            <a:ext cx="9144000" cy="207777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Shape 704"/>
          <p:cNvSpPr txBox="1">
            <a:spLocks noGrp="1"/>
          </p:cNvSpPr>
          <p:nvPr>
            <p:ph type="title"/>
          </p:nvPr>
        </p:nvSpPr>
        <p:spPr>
          <a:xfrm>
            <a:off x="311700" y="445025"/>
            <a:ext cx="9278100" cy="572700"/>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US" dirty="0"/>
              <a:t>Fingerprinting Active Probers</a:t>
            </a:r>
            <a:endParaRPr lang="en" dirty="0"/>
          </a:p>
          <a:p>
            <a:pPr lvl="0" rtl="0">
              <a:spcBef>
                <a:spcPts val="0"/>
              </a:spcBef>
              <a:buNone/>
            </a:pPr>
            <a:endParaRPr dirty="0"/>
          </a:p>
        </p:txBody>
      </p:sp>
      <p:sp>
        <p:nvSpPr>
          <p:cNvPr id="705" name="Shape 70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dk2"/>
              </a:buClr>
              <a:buSzPct val="90000"/>
              <a:buFont typeface="Arial"/>
            </a:pPr>
            <a:r>
              <a:rPr lang="en"/>
              <a:t>TCP layer → ISN</a:t>
            </a:r>
          </a:p>
          <a:p>
            <a:pPr marL="914400" marR="0" lvl="1" indent="-228600" algn="l" rtl="0">
              <a:lnSpc>
                <a:spcPct val="115000"/>
              </a:lnSpc>
              <a:spcBef>
                <a:spcPts val="0"/>
              </a:spcBef>
              <a:spcAft>
                <a:spcPts val="1600"/>
              </a:spcAft>
            </a:pPr>
            <a:r>
              <a:rPr lang="en"/>
              <a:t>TCP uses 32-bit initial sequence numbers (ISNs)</a:t>
            </a:r>
          </a:p>
          <a:p>
            <a:pPr marL="914400" marR="0" lvl="1" indent="-228600" algn="l" rtl="0">
              <a:lnSpc>
                <a:spcPct val="115000"/>
              </a:lnSpc>
              <a:spcBef>
                <a:spcPts val="0"/>
              </a:spcBef>
              <a:spcAft>
                <a:spcPts val="1600"/>
              </a:spcAft>
            </a:pPr>
            <a:r>
              <a:rPr lang="en"/>
              <a:t>Protects against off-path attackers</a:t>
            </a:r>
          </a:p>
          <a:p>
            <a:pPr marL="914400" marR="0" lvl="1" indent="-228600" algn="l" rtl="0">
              <a:lnSpc>
                <a:spcPct val="115000"/>
              </a:lnSpc>
              <a:spcBef>
                <a:spcPts val="0"/>
              </a:spcBef>
              <a:spcAft>
                <a:spcPts val="1600"/>
              </a:spcAft>
            </a:pPr>
            <a:r>
              <a:rPr lang="en"/>
              <a:t>Attacker must guess correct ISN range to inject segments</a:t>
            </a:r>
          </a:p>
          <a:p>
            <a:pPr marL="914400" marR="0" lvl="1" indent="-228600" algn="l" rtl="0">
              <a:lnSpc>
                <a:spcPct val="115000"/>
              </a:lnSpc>
              <a:spcBef>
                <a:spcPts val="0"/>
              </a:spcBef>
              <a:spcAft>
                <a:spcPts val="1600"/>
              </a:spcAft>
            </a:pPr>
            <a:r>
              <a:rPr lang="en"/>
              <a:t>Every SYN segment should have random ISN</a:t>
            </a:r>
          </a:p>
          <a:p>
            <a:pPr marL="914400" marR="0" lvl="1" indent="-228600" algn="l" rtl="0">
              <a:lnSpc>
                <a:spcPct val="115000"/>
              </a:lnSpc>
              <a:spcBef>
                <a:spcPts val="0"/>
              </a:spcBef>
              <a:spcAft>
                <a:spcPts val="1600"/>
              </a:spcAft>
            </a:pPr>
            <a:endParaRPr/>
          </a:p>
          <a:p>
            <a:pPr marL="914400" marR="0" lvl="1" indent="-228600" algn="l" rtl="0">
              <a:lnSpc>
                <a:spcPct val="115000"/>
              </a:lnSpc>
              <a:spcBef>
                <a:spcPts val="0"/>
              </a:spcBef>
              <a:spcAft>
                <a:spcPts val="1600"/>
              </a:spcAft>
            </a:pPr>
            <a:endParaRPr/>
          </a:p>
          <a:p>
            <a:pPr lvl="0" rtl="0">
              <a:spcBef>
                <a:spcPts val="0"/>
              </a:spcBef>
              <a:buClr>
                <a:schemeClr val="dk1"/>
              </a:buClr>
              <a:buSzPct val="55000"/>
              <a:buFont typeface="Arial"/>
              <a:buNone/>
            </a:pPr>
            <a:endParaRPr/>
          </a:p>
          <a:p>
            <a:pPr lvl="0" rtl="0">
              <a:spcBef>
                <a:spcPts val="0"/>
              </a:spcBef>
              <a:buNone/>
            </a:pPr>
            <a:endParaRPr/>
          </a:p>
        </p:txBody>
      </p:sp>
      <p:sp>
        <p:nvSpPr>
          <p:cNvPr id="706" name="Shape 70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65</a:t>
            </a:fld>
            <a:endParaRPr lang="en"/>
          </a:p>
        </p:txBody>
      </p:sp>
      <p:pic>
        <p:nvPicPr>
          <p:cNvPr id="707" name="Shape 707"/>
          <p:cNvPicPr preferRelativeResize="0"/>
          <p:nvPr/>
        </p:nvPicPr>
        <p:blipFill>
          <a:blip r:embed="rId3">
            <a:alphaModFix/>
          </a:blip>
          <a:stretch>
            <a:fillRect/>
          </a:stretch>
        </p:blipFill>
        <p:spPr>
          <a:xfrm>
            <a:off x="6705601" y="484324"/>
            <a:ext cx="2214324" cy="1627505"/>
          </a:xfrm>
          <a:prstGeom prst="rect">
            <a:avLst/>
          </a:prstGeom>
          <a:noFill/>
          <a:ln>
            <a:noFill/>
          </a:ln>
        </p:spPr>
      </p:pic>
      <p:pic>
        <p:nvPicPr>
          <p:cNvPr id="708" name="Shape 708" descr="isns_half.txt.png"/>
          <p:cNvPicPr preferRelativeResize="0"/>
          <p:nvPr/>
        </p:nvPicPr>
        <p:blipFill rotWithShape="1">
          <a:blip r:embed="rId4">
            <a:alphaModFix/>
          </a:blip>
          <a:srcRect t="18835" b="6626"/>
          <a:stretch/>
        </p:blipFill>
        <p:spPr>
          <a:xfrm>
            <a:off x="0" y="2707473"/>
            <a:ext cx="9144000" cy="20447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Shape 71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t>What do These Patterns Mean?</a:t>
            </a:r>
          </a:p>
        </p:txBody>
      </p:sp>
      <p:sp>
        <p:nvSpPr>
          <p:cNvPr id="714" name="Shape 714"/>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342900" rtl="0">
              <a:lnSpc>
                <a:spcPct val="100000"/>
              </a:lnSpc>
              <a:spcBef>
                <a:spcPts val="0"/>
              </a:spcBef>
              <a:buSzPct val="100000"/>
              <a:buFont typeface="Arial"/>
              <a:buChar char="•"/>
            </a:pPr>
            <a:r>
              <a:rPr lang="en" sz="2400" dirty="0"/>
              <a:t>Active probing connections </a:t>
            </a:r>
            <a:r>
              <a:rPr lang="en" sz="2400" b="1" dirty="0">
                <a:solidFill>
                  <a:srgbClr val="980000"/>
                </a:solidFill>
              </a:rPr>
              <a:t>leak shared state</a:t>
            </a:r>
          </a:p>
          <a:p>
            <a:pPr marL="914400" lvl="1" indent="-342900" rtl="0">
              <a:lnSpc>
                <a:spcPct val="100000"/>
              </a:lnSpc>
              <a:spcBef>
                <a:spcPts val="0"/>
              </a:spcBef>
              <a:buSzPct val="100000"/>
              <a:buFont typeface="Arial"/>
              <a:buChar char="•"/>
            </a:pPr>
            <a:r>
              <a:rPr lang="en" sz="2400" dirty="0"/>
              <a:t>ISNs, TSval, source ports, ...</a:t>
            </a:r>
          </a:p>
          <a:p>
            <a:pPr marL="457200" lvl="0" indent="-342900" rtl="0">
              <a:lnSpc>
                <a:spcPct val="100000"/>
              </a:lnSpc>
              <a:spcBef>
                <a:spcPts val="0"/>
              </a:spcBef>
              <a:buSzPct val="100000"/>
              <a:buFont typeface="Arial"/>
              <a:buChar char="•"/>
            </a:pPr>
            <a:r>
              <a:rPr lang="en" sz="2400" dirty="0"/>
              <a:t>GFW likely operates only </a:t>
            </a:r>
            <a:r>
              <a:rPr lang="en" sz="2400" b="1" dirty="0">
                <a:solidFill>
                  <a:srgbClr val="980000"/>
                </a:solidFill>
              </a:rPr>
              <a:t>few physical systems</a:t>
            </a:r>
          </a:p>
          <a:p>
            <a:pPr marL="457200" lvl="0" indent="-342900" rtl="0">
              <a:lnSpc>
                <a:spcPct val="100000"/>
              </a:lnSpc>
              <a:spcBef>
                <a:spcPts val="0"/>
              </a:spcBef>
              <a:buSzPct val="100000"/>
              <a:buFont typeface="Arial"/>
              <a:buChar char="•"/>
            </a:pPr>
            <a:r>
              <a:rPr lang="en" sz="2400" dirty="0"/>
              <a:t>Thousands of IP addresses are controlled by </a:t>
            </a:r>
            <a:r>
              <a:rPr lang="en" sz="2400" b="1" dirty="0">
                <a:solidFill>
                  <a:srgbClr val="980000"/>
                </a:solidFill>
              </a:rPr>
              <a:t>central source</a:t>
            </a:r>
          </a:p>
          <a:p>
            <a:pPr marL="457200" lvl="0" indent="-342900" rtl="0">
              <a:lnSpc>
                <a:spcPct val="100000"/>
              </a:lnSpc>
              <a:spcBef>
                <a:spcPts val="0"/>
              </a:spcBef>
              <a:buSzPct val="100000"/>
              <a:buFont typeface="Arial"/>
              <a:buChar char="•"/>
            </a:pPr>
            <a:r>
              <a:rPr lang="en" sz="2400" dirty="0"/>
              <a:t>Does does not seem like off-the-shelf networking stack</a:t>
            </a:r>
          </a:p>
          <a:p>
            <a:pPr marL="457200" lvl="0" indent="-342900" rtl="0">
              <a:lnSpc>
                <a:spcPct val="100000"/>
              </a:lnSpc>
              <a:spcBef>
                <a:spcPts val="0"/>
              </a:spcBef>
              <a:buSzPct val="100000"/>
              <a:buFont typeface="Arial"/>
              <a:buChar char="•"/>
            </a:pPr>
            <a:r>
              <a:rPr lang="en" sz="2400" dirty="0"/>
              <a:t>User space TCP stack?</a:t>
            </a:r>
          </a:p>
        </p:txBody>
      </p:sp>
      <p:sp>
        <p:nvSpPr>
          <p:cNvPr id="715" name="Shape 7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66</a:t>
            </a:fld>
            <a:endParaRPr lang="e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Shape 72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dirty="0"/>
              <a:t>How Quickly </a:t>
            </a:r>
            <a:r>
              <a:rPr lang="en-US" dirty="0"/>
              <a:t>D</a:t>
            </a:r>
            <a:r>
              <a:rPr lang="en" dirty="0"/>
              <a:t>o Active Probes Show Up?</a:t>
            </a:r>
          </a:p>
          <a:p>
            <a:pPr lvl="0" rtl="0">
              <a:spcBef>
                <a:spcPts val="0"/>
              </a:spcBef>
              <a:buNone/>
            </a:pPr>
            <a:endParaRPr dirty="0"/>
          </a:p>
        </p:txBody>
      </p:sp>
      <p:sp>
        <p:nvSpPr>
          <p:cNvPr id="727" name="Shape 727"/>
          <p:cNvSpPr txBox="1">
            <a:spLocks noGrp="1"/>
          </p:cNvSpPr>
          <p:nvPr>
            <p:ph type="body" idx="1"/>
          </p:nvPr>
        </p:nvSpPr>
        <p:spPr>
          <a:xfrm>
            <a:off x="311700" y="1425349"/>
            <a:ext cx="8520599" cy="3143526"/>
          </a:xfrm>
          <a:prstGeom prst="rect">
            <a:avLst/>
          </a:prstGeom>
          <a:ln>
            <a:noFill/>
          </a:ln>
        </p:spPr>
        <p:txBody>
          <a:bodyPr lIns="91425" tIns="91425" rIns="91425" bIns="91425" anchor="t" anchorCtr="0">
            <a:noAutofit/>
          </a:bodyPr>
          <a:lstStyle/>
          <a:p>
            <a:pPr marL="571500" lvl="0" indent="-342900" rtl="0">
              <a:lnSpc>
                <a:spcPct val="100000"/>
              </a:lnSpc>
              <a:spcBef>
                <a:spcPts val="0"/>
              </a:spcBef>
              <a:buFont typeface="Arial"/>
              <a:buChar char="•"/>
            </a:pPr>
            <a:r>
              <a:rPr lang="en" sz="2400" dirty="0"/>
              <a:t>Sybil dataset shows that system now works in </a:t>
            </a:r>
            <a:r>
              <a:rPr lang="en" sz="2400" b="1" dirty="0">
                <a:solidFill>
                  <a:srgbClr val="980000"/>
                </a:solidFill>
              </a:rPr>
              <a:t>real time</a:t>
            </a:r>
          </a:p>
          <a:p>
            <a:pPr marL="1028700" lvl="1" indent="-342900" rtl="0">
              <a:lnSpc>
                <a:spcPct val="100000"/>
              </a:lnSpc>
              <a:spcBef>
                <a:spcPts val="0"/>
              </a:spcBef>
              <a:buFont typeface="Arial"/>
              <a:buChar char="•"/>
            </a:pPr>
            <a:r>
              <a:rPr lang="en" sz="2400" dirty="0"/>
              <a:t>Median delay between Tor </a:t>
            </a:r>
            <a:br>
              <a:rPr lang="en-US" sz="2400" dirty="0"/>
            </a:br>
            <a:r>
              <a:rPr lang="en" sz="2400" dirty="0"/>
              <a:t>connection and </a:t>
            </a:r>
            <a:br>
              <a:rPr lang="en" sz="2400" dirty="0"/>
            </a:br>
            <a:r>
              <a:rPr lang="en" sz="2400" dirty="0"/>
              <a:t>subsequent probing </a:t>
            </a:r>
            <a:br>
              <a:rPr lang="en-US" sz="2400" dirty="0"/>
            </a:br>
            <a:r>
              <a:rPr lang="en" sz="2400" dirty="0"/>
              <a:t>connection is </a:t>
            </a:r>
            <a:r>
              <a:rPr lang="en" sz="2400" b="1" dirty="0">
                <a:solidFill>
                  <a:srgbClr val="980000"/>
                </a:solidFill>
              </a:rPr>
              <a:t>~500ms</a:t>
            </a:r>
          </a:p>
          <a:p>
            <a:pPr marL="1028700" lvl="1" indent="-342900" rtl="0">
              <a:lnSpc>
                <a:spcPct val="100000"/>
              </a:lnSpc>
              <a:spcBef>
                <a:spcPts val="0"/>
              </a:spcBef>
              <a:buFont typeface="Arial"/>
              <a:buChar char="•"/>
            </a:pPr>
            <a:r>
              <a:rPr lang="en" sz="2400" b="1" dirty="0">
                <a:solidFill>
                  <a:srgbClr val="980000"/>
                </a:solidFill>
              </a:rPr>
              <a:t>1,182</a:t>
            </a:r>
            <a:r>
              <a:rPr lang="en" sz="2400" dirty="0"/>
              <a:t> distinct probes </a:t>
            </a:r>
            <a:br>
              <a:rPr lang="en-US" sz="2400" dirty="0"/>
            </a:br>
            <a:r>
              <a:rPr lang="en" sz="2400" dirty="0"/>
              <a:t>showed up in 22 h</a:t>
            </a:r>
            <a:r>
              <a:rPr lang="en-US" sz="2400" dirty="0"/>
              <a:t>our</a:t>
            </a:r>
            <a:r>
              <a:rPr lang="en" sz="2400" dirty="0"/>
              <a:t>s</a:t>
            </a:r>
          </a:p>
          <a:p>
            <a:pPr marL="342900" lvl="0" indent="-342900" rtl="0">
              <a:lnSpc>
                <a:spcPct val="100000"/>
              </a:lnSpc>
              <a:spcBef>
                <a:spcPts val="0"/>
              </a:spcBef>
              <a:buFont typeface="Arial"/>
              <a:buChar char="•"/>
            </a:pPr>
            <a:endParaRPr sz="2400" dirty="0"/>
          </a:p>
        </p:txBody>
      </p:sp>
      <p:sp>
        <p:nvSpPr>
          <p:cNvPr id="728" name="Shape 72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67</a:t>
            </a:fld>
            <a:endParaRPr lang="en"/>
          </a:p>
        </p:txBody>
      </p:sp>
      <p:pic>
        <p:nvPicPr>
          <p:cNvPr id="729" name="Shape 729"/>
          <p:cNvPicPr preferRelativeResize="0"/>
          <p:nvPr/>
        </p:nvPicPr>
        <p:blipFill>
          <a:blip r:embed="rId3">
            <a:alphaModFix/>
          </a:blip>
          <a:stretch>
            <a:fillRect/>
          </a:stretch>
        </p:blipFill>
        <p:spPr>
          <a:xfrm>
            <a:off x="7432175" y="484324"/>
            <a:ext cx="1411549" cy="941025"/>
          </a:xfrm>
          <a:prstGeom prst="rect">
            <a:avLst/>
          </a:prstGeom>
          <a:noFill/>
          <a:ln>
            <a:noFill/>
          </a:ln>
        </p:spPr>
      </p:pic>
      <p:pic>
        <p:nvPicPr>
          <p:cNvPr id="730" name="Shape 730"/>
          <p:cNvPicPr preferRelativeResize="0"/>
          <p:nvPr/>
        </p:nvPicPr>
        <p:blipFill rotWithShape="1">
          <a:blip r:embed="rId4">
            <a:alphaModFix/>
          </a:blip>
          <a:srcRect t="3984" r="23389"/>
          <a:stretch/>
        </p:blipFill>
        <p:spPr>
          <a:xfrm>
            <a:off x="5345000" y="2336250"/>
            <a:ext cx="2809627" cy="228397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Shape 758"/>
          <p:cNvSpPr txBox="1">
            <a:spLocks noGrp="1"/>
          </p:cNvSpPr>
          <p:nvPr>
            <p:ph type="body" idx="1"/>
          </p:nvPr>
        </p:nvSpPr>
        <p:spPr>
          <a:xfrm>
            <a:off x="188332" y="1152475"/>
            <a:ext cx="4688470" cy="3416400"/>
          </a:xfrm>
          <a:prstGeom prst="rect">
            <a:avLst/>
          </a:prstGeom>
          <a:ln>
            <a:noFill/>
          </a:ln>
        </p:spPr>
        <p:txBody>
          <a:bodyPr lIns="91425" tIns="91425" rIns="91425" bIns="91425" anchor="t" anchorCtr="0">
            <a:noAutofit/>
          </a:bodyPr>
          <a:lstStyle/>
          <a:p>
            <a:pPr marL="457200" lvl="0" indent="-342900" rtl="0">
              <a:lnSpc>
                <a:spcPct val="100000"/>
              </a:lnSpc>
              <a:spcBef>
                <a:spcPts val="0"/>
              </a:spcBef>
              <a:buSzPct val="100000"/>
              <a:buFont typeface="Arial"/>
              <a:buChar char="•"/>
            </a:pPr>
            <a:r>
              <a:rPr lang="en" sz="2400" dirty="0"/>
              <a:t>Tor clients succeed in connecting </a:t>
            </a:r>
            <a:r>
              <a:rPr lang="en" sz="2400" b="1" dirty="0">
                <a:solidFill>
                  <a:srgbClr val="980000"/>
                </a:solidFill>
              </a:rPr>
              <a:t>roughly every 25 h</a:t>
            </a:r>
            <a:r>
              <a:rPr lang="en-US" sz="2400" b="1" dirty="0">
                <a:solidFill>
                  <a:srgbClr val="980000"/>
                </a:solidFill>
              </a:rPr>
              <a:t>our</a:t>
            </a:r>
            <a:r>
              <a:rPr lang="en" sz="2400" b="1" dirty="0">
                <a:solidFill>
                  <a:srgbClr val="980000"/>
                </a:solidFill>
              </a:rPr>
              <a:t>s</a:t>
            </a:r>
            <a:endParaRPr lang="en-US" sz="2400" b="1" dirty="0">
              <a:solidFill>
                <a:srgbClr val="980000"/>
              </a:solidFill>
            </a:endParaRPr>
          </a:p>
          <a:p>
            <a:pPr marL="457200" lvl="0" indent="-342900" rtl="0">
              <a:lnSpc>
                <a:spcPct val="100000"/>
              </a:lnSpc>
              <a:spcBef>
                <a:spcPts val="0"/>
              </a:spcBef>
              <a:buSzPct val="100000"/>
              <a:buFont typeface="Arial"/>
              <a:buChar char="•"/>
            </a:pPr>
            <a:r>
              <a:rPr lang="en" sz="2400" dirty="0"/>
              <a:t>Might reflect </a:t>
            </a:r>
            <a:r>
              <a:rPr lang="en" sz="2400" b="1" dirty="0">
                <a:solidFill>
                  <a:srgbClr val="980000"/>
                </a:solidFill>
              </a:rPr>
              <a:t>implementation </a:t>
            </a:r>
            <a:br>
              <a:rPr lang="en-US" sz="2400" b="1" dirty="0">
                <a:solidFill>
                  <a:srgbClr val="980000"/>
                </a:solidFill>
              </a:rPr>
            </a:br>
            <a:r>
              <a:rPr lang="en" sz="2400" b="1" dirty="0">
                <a:solidFill>
                  <a:srgbClr val="980000"/>
                </a:solidFill>
              </a:rPr>
              <a:t>artifact</a:t>
            </a:r>
            <a:r>
              <a:rPr lang="en" sz="2400" dirty="0"/>
              <a:t> of GFW</a:t>
            </a:r>
          </a:p>
          <a:p>
            <a:pPr marL="457200" lvl="0" indent="-342900" rtl="0">
              <a:lnSpc>
                <a:spcPct val="100000"/>
              </a:lnSpc>
              <a:spcBef>
                <a:spcPts val="0"/>
              </a:spcBef>
              <a:buSzPct val="100000"/>
              <a:buFont typeface="Arial"/>
              <a:buChar char="•"/>
            </a:pPr>
            <a:r>
              <a:rPr lang="en" sz="2400" dirty="0"/>
              <a:t>obfs2 and obfs3 (~98%) were </a:t>
            </a:r>
            <a:br>
              <a:rPr lang="en" sz="2400" dirty="0"/>
            </a:br>
            <a:r>
              <a:rPr lang="en" sz="2400" dirty="0"/>
              <a:t>almost always reachable for clients</a:t>
            </a:r>
            <a:br>
              <a:rPr lang="en" sz="2400" dirty="0"/>
            </a:br>
            <a:endParaRPr lang="en" sz="2400" dirty="0"/>
          </a:p>
          <a:p>
            <a:pPr marL="342900" marR="0" lvl="0" indent="-342900" algn="l" rtl="0">
              <a:lnSpc>
                <a:spcPct val="100000"/>
              </a:lnSpc>
              <a:spcBef>
                <a:spcPts val="0"/>
              </a:spcBef>
              <a:spcAft>
                <a:spcPts val="1600"/>
              </a:spcAft>
              <a:buFont typeface="Arial"/>
              <a:buChar char="•"/>
            </a:pPr>
            <a:endParaRPr sz="2400" dirty="0"/>
          </a:p>
        </p:txBody>
      </p:sp>
      <p:sp>
        <p:nvSpPr>
          <p:cNvPr id="759" name="Shape 75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dirty="0"/>
              <a:t>Is Active Probing </a:t>
            </a:r>
            <a:r>
              <a:rPr lang="en-US" dirty="0"/>
              <a:t>Effective</a:t>
            </a:r>
            <a:r>
              <a:rPr lang="en" dirty="0"/>
              <a:t>? </a:t>
            </a:r>
          </a:p>
        </p:txBody>
      </p:sp>
      <p:sp>
        <p:nvSpPr>
          <p:cNvPr id="760" name="Shape 76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68</a:t>
            </a:fld>
            <a:endParaRPr lang="en"/>
          </a:p>
        </p:txBody>
      </p:sp>
      <p:pic>
        <p:nvPicPr>
          <p:cNvPr id="761" name="Shape 761"/>
          <p:cNvPicPr preferRelativeResize="0"/>
          <p:nvPr/>
        </p:nvPicPr>
        <p:blipFill>
          <a:blip r:embed="rId3">
            <a:alphaModFix/>
          </a:blip>
          <a:stretch>
            <a:fillRect/>
          </a:stretch>
        </p:blipFill>
        <p:spPr>
          <a:xfrm>
            <a:off x="6936575" y="295600"/>
            <a:ext cx="1895725" cy="1731475"/>
          </a:xfrm>
          <a:prstGeom prst="rect">
            <a:avLst/>
          </a:prstGeom>
          <a:noFill/>
          <a:ln>
            <a:noFill/>
          </a:ln>
        </p:spPr>
      </p:pic>
      <p:pic>
        <p:nvPicPr>
          <p:cNvPr id="762" name="Shape 762"/>
          <p:cNvPicPr preferRelativeResize="0"/>
          <p:nvPr/>
        </p:nvPicPr>
        <p:blipFill>
          <a:blip r:embed="rId4">
            <a:alphaModFix/>
          </a:blip>
          <a:stretch>
            <a:fillRect/>
          </a:stretch>
        </p:blipFill>
        <p:spPr>
          <a:xfrm>
            <a:off x="4803675" y="2157328"/>
            <a:ext cx="4265800" cy="26660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Shape 76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US" dirty="0"/>
              <a:t>Active Probing: Summary</a:t>
            </a:r>
            <a:endParaRPr lang="en" dirty="0"/>
          </a:p>
        </p:txBody>
      </p:sp>
      <p:sp>
        <p:nvSpPr>
          <p:cNvPr id="768" name="Shape 768"/>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342900" lvl="0" indent="-342900" rtl="0">
              <a:lnSpc>
                <a:spcPct val="100000"/>
              </a:lnSpc>
              <a:spcBef>
                <a:spcPts val="0"/>
              </a:spcBef>
              <a:buFont typeface="Arial"/>
              <a:buChar char="•"/>
            </a:pPr>
            <a:r>
              <a:rPr lang="en" sz="2400" dirty="0"/>
              <a:t>Our results show that the active probing system </a:t>
            </a:r>
          </a:p>
          <a:p>
            <a:pPr marL="457200" lvl="0" indent="-342900" rtl="0">
              <a:lnSpc>
                <a:spcPct val="100000"/>
              </a:lnSpc>
              <a:spcBef>
                <a:spcPts val="0"/>
              </a:spcBef>
              <a:buSzPct val="100000"/>
              <a:buFont typeface="Arial"/>
              <a:buChar char="•"/>
            </a:pPr>
            <a:r>
              <a:rPr lang="en" sz="2400" dirty="0"/>
              <a:t>Makes use of a </a:t>
            </a:r>
            <a:r>
              <a:rPr lang="en" sz="2400" b="1" dirty="0">
                <a:solidFill>
                  <a:srgbClr val="980000"/>
                </a:solidFill>
              </a:rPr>
              <a:t>large amount of IP addresses</a:t>
            </a:r>
            <a:r>
              <a:rPr lang="en" sz="2400" dirty="0"/>
              <a:t>, clearly </a:t>
            </a:r>
            <a:r>
              <a:rPr lang="en" sz="2400" b="1" dirty="0">
                <a:solidFill>
                  <a:srgbClr val="980000"/>
                </a:solidFill>
              </a:rPr>
              <a:t>centrally controlled</a:t>
            </a:r>
            <a:endParaRPr lang="en-US" sz="2400" b="1" dirty="0">
              <a:solidFill>
                <a:srgbClr val="980000"/>
              </a:solidFill>
            </a:endParaRPr>
          </a:p>
          <a:p>
            <a:pPr marL="457200" lvl="0" indent="-342900" rtl="0">
              <a:lnSpc>
                <a:spcPct val="100000"/>
              </a:lnSpc>
              <a:spcBef>
                <a:spcPts val="0"/>
              </a:spcBef>
              <a:buSzPct val="100000"/>
              <a:buFont typeface="Arial"/>
              <a:buChar char="•"/>
            </a:pPr>
            <a:r>
              <a:rPr lang="en" sz="2400" dirty="0"/>
              <a:t>Operates in </a:t>
            </a:r>
            <a:r>
              <a:rPr lang="en" sz="2400" b="1" dirty="0">
                <a:solidFill>
                  <a:srgbClr val="980000"/>
                </a:solidFill>
              </a:rPr>
              <a:t>real time</a:t>
            </a:r>
          </a:p>
          <a:p>
            <a:pPr marL="457200" lvl="0" indent="-342900" rtl="0">
              <a:lnSpc>
                <a:spcPct val="100000"/>
              </a:lnSpc>
              <a:spcBef>
                <a:spcPts val="0"/>
              </a:spcBef>
              <a:buSzPct val="100000"/>
              <a:buFont typeface="Arial"/>
              <a:buChar char="•"/>
            </a:pPr>
            <a:r>
              <a:rPr lang="en" sz="2400" b="1" dirty="0">
                <a:solidFill>
                  <a:srgbClr val="980000"/>
                </a:solidFill>
              </a:rPr>
              <a:t>Probes</a:t>
            </a:r>
            <a:r>
              <a:rPr lang="en" sz="2400" b="1" dirty="0"/>
              <a:t> </a:t>
            </a:r>
            <a:r>
              <a:rPr lang="en" sz="2400" dirty="0"/>
              <a:t>Vanilla, Obfs2, and Obfs3 Bridge</a:t>
            </a:r>
          </a:p>
        </p:txBody>
      </p:sp>
      <p:sp>
        <p:nvSpPr>
          <p:cNvPr id="769" name="Shape 76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69</a:t>
            </a:fld>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26"/>
          <p:cNvSpPr>
            <a:spLocks noGrp="1" noChangeArrowheads="1"/>
          </p:cNvSpPr>
          <p:nvPr>
            <p:ph type="title"/>
          </p:nvPr>
        </p:nvSpPr>
        <p:spPr/>
        <p:txBody>
          <a:bodyPr/>
          <a:lstStyle/>
          <a:p>
            <a:r>
              <a:rPr lang="en-US">
                <a:latin typeface="+mn-lt"/>
              </a:rPr>
              <a:t>Targets of Attack</a:t>
            </a:r>
          </a:p>
        </p:txBody>
      </p:sp>
      <p:sp>
        <p:nvSpPr>
          <p:cNvPr id="11267" name="Rectangle 1027"/>
          <p:cNvSpPr>
            <a:spLocks noGrp="1" noChangeArrowheads="1"/>
          </p:cNvSpPr>
          <p:nvPr>
            <p:ph type="body" idx="1"/>
          </p:nvPr>
        </p:nvSpPr>
        <p:spPr/>
        <p:txBody>
          <a:bodyPr/>
          <a:lstStyle/>
          <a:p>
            <a:r>
              <a:rPr lang="en-US"/>
              <a:t>End hosts</a:t>
            </a:r>
          </a:p>
          <a:p>
            <a:r>
              <a:rPr lang="en-US"/>
              <a:t>Critical servers (disrupt C/S network)</a:t>
            </a:r>
          </a:p>
          <a:p>
            <a:pPr lvl="1"/>
            <a:r>
              <a:rPr lang="en-US"/>
              <a:t>Web, File, Authentication, Update</a:t>
            </a:r>
          </a:p>
          <a:p>
            <a:pPr lvl="1"/>
            <a:r>
              <a:rPr lang="en-US"/>
              <a:t>DNS</a:t>
            </a:r>
          </a:p>
          <a:p>
            <a:r>
              <a:rPr lang="en-US"/>
              <a:t>Infrastructure</a:t>
            </a:r>
          </a:p>
          <a:p>
            <a:pPr lvl="1"/>
            <a:r>
              <a:rPr lang="en-US"/>
              <a:t>Routers within org</a:t>
            </a:r>
          </a:p>
          <a:p>
            <a:pPr lvl="1"/>
            <a:r>
              <a:rPr lang="en-US"/>
              <a:t>All routers in upstream path</a:t>
            </a:r>
          </a:p>
        </p:txBody>
      </p:sp>
    </p:spTree>
    <p:extLst>
      <p:ext uri="{BB962C8B-B14F-4D97-AF65-F5344CB8AC3E}">
        <p14:creationId xmlns:p14="http://schemas.microsoft.com/office/powerpoint/2010/main" val="932675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529C-9F20-ADFA-CC26-33DB78CE26B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531928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Denial of Service: Common Themes</a:t>
            </a:r>
          </a:p>
        </p:txBody>
      </p:sp>
      <p:sp>
        <p:nvSpPr>
          <p:cNvPr id="3" name="Content Placeholder 2"/>
          <p:cNvSpPr>
            <a:spLocks noGrp="1"/>
          </p:cNvSpPr>
          <p:nvPr>
            <p:ph idx="1"/>
          </p:nvPr>
        </p:nvSpPr>
        <p:spPr/>
        <p:txBody>
          <a:bodyPr/>
          <a:lstStyle/>
          <a:p>
            <a:r>
              <a:rPr lang="en-US" dirty="0"/>
              <a:t>Asymmetry</a:t>
            </a:r>
          </a:p>
          <a:p>
            <a:pPr lvl="1"/>
            <a:r>
              <a:rPr lang="en-US" dirty="0"/>
              <a:t>Reflection and Amplification</a:t>
            </a:r>
          </a:p>
          <a:p>
            <a:pPr lvl="1"/>
            <a:r>
              <a:rPr lang="en-US" dirty="0"/>
              <a:t>Botnets</a:t>
            </a:r>
          </a:p>
          <a:p>
            <a:pPr lvl="1"/>
            <a:endParaRPr lang="en-US" dirty="0"/>
          </a:p>
          <a:p>
            <a:r>
              <a:rPr lang="en-US" dirty="0"/>
              <a:t>Difficulty of distinguishing legitimate traffic from attack traffic</a:t>
            </a:r>
          </a:p>
          <a:p>
            <a:endParaRPr lang="en-US" dirty="0"/>
          </a:p>
          <a:p>
            <a:r>
              <a:rPr lang="en-US" dirty="0"/>
              <a:t>(Often) Spoofing of IP addresses</a:t>
            </a:r>
          </a:p>
        </p:txBody>
      </p:sp>
    </p:spTree>
    <p:extLst>
      <p:ext uri="{BB962C8B-B14F-4D97-AF65-F5344CB8AC3E}">
        <p14:creationId xmlns:p14="http://schemas.microsoft.com/office/powerpoint/2010/main" val="3381949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31525E6C-B41E-A84A-8B20-420EB5BBFF78}" type="slidenum">
              <a:rPr lang="en-US"/>
              <a:pPr>
                <a:defRPr/>
              </a:pPr>
              <a:t>9</a:t>
            </a:fld>
            <a:endParaRPr lang="en-US"/>
          </a:p>
        </p:txBody>
      </p:sp>
      <p:sp>
        <p:nvSpPr>
          <p:cNvPr id="9218" name="Rectangle 2"/>
          <p:cNvSpPr>
            <a:spLocks noGrp="1" noChangeArrowheads="1"/>
          </p:cNvSpPr>
          <p:nvPr>
            <p:ph type="title"/>
          </p:nvPr>
        </p:nvSpPr>
        <p:spPr/>
        <p:txBody>
          <a:bodyPr/>
          <a:lstStyle/>
          <a:p>
            <a:pPr eaLnBrk="1" hangingPunct="1">
              <a:defRPr/>
            </a:pPr>
            <a:r>
              <a:rPr lang="en-US" dirty="0">
                <a:cs typeface="+mj-cs"/>
              </a:rPr>
              <a:t>Early Denial of Service</a:t>
            </a:r>
          </a:p>
        </p:txBody>
      </p:sp>
      <p:sp>
        <p:nvSpPr>
          <p:cNvPr id="9219" name="Rectangle 3"/>
          <p:cNvSpPr>
            <a:spLocks noGrp="1" noChangeArrowheads="1"/>
          </p:cNvSpPr>
          <p:nvPr>
            <p:ph type="body" idx="1"/>
          </p:nvPr>
        </p:nvSpPr>
        <p:spPr/>
        <p:txBody>
          <a:bodyPr>
            <a:noAutofit/>
          </a:bodyPr>
          <a:lstStyle/>
          <a:p>
            <a:pPr marL="253604" lvl="1" indent="-167879">
              <a:buNone/>
              <a:defRPr/>
            </a:pPr>
            <a:r>
              <a:rPr lang="en-US" b="1" dirty="0" err="1">
                <a:solidFill>
                  <a:srgbClr val="C0504D"/>
                </a:solidFill>
              </a:rPr>
              <a:t>DoS</a:t>
            </a:r>
            <a:r>
              <a:rPr lang="en-US" b="1" dirty="0">
                <a:solidFill>
                  <a:srgbClr val="C0504D"/>
                </a:solidFill>
              </a:rPr>
              <a:t> Tools</a:t>
            </a:r>
          </a:p>
          <a:p>
            <a:pPr marL="520304" lvl="2" indent="-180975">
              <a:defRPr/>
            </a:pPr>
            <a:r>
              <a:rPr lang="en-US" dirty="0"/>
              <a:t>Single-source, single target tools</a:t>
            </a:r>
          </a:p>
          <a:p>
            <a:pPr marL="520304" lvl="2" indent="-180975">
              <a:defRPr/>
            </a:pPr>
            <a:r>
              <a:rPr lang="en-US" dirty="0"/>
              <a:t>IP </a:t>
            </a:r>
            <a:r>
              <a:rPr lang="en-US" dirty="0">
                <a:solidFill>
                  <a:srgbClr val="FF0000"/>
                </a:solidFill>
              </a:rPr>
              <a:t>source address spoofing</a:t>
            </a:r>
          </a:p>
          <a:p>
            <a:pPr marL="520304" lvl="2" indent="-180975">
              <a:defRPr/>
            </a:pPr>
            <a:r>
              <a:rPr lang="en-US" dirty="0"/>
              <a:t>Packet amplification (e.g., </a:t>
            </a:r>
            <a:r>
              <a:rPr lang="en-US" dirty="0" err="1"/>
              <a:t>smurf</a:t>
            </a:r>
            <a:r>
              <a:rPr lang="en-US" dirty="0"/>
              <a:t>)</a:t>
            </a:r>
          </a:p>
          <a:p>
            <a:pPr marL="253604" lvl="1" indent="-167879">
              <a:buNone/>
              <a:defRPr/>
            </a:pPr>
            <a:r>
              <a:rPr lang="en-US" b="1" dirty="0">
                <a:solidFill>
                  <a:srgbClr val="C0504D"/>
                </a:solidFill>
              </a:rPr>
              <a:t>Deployment</a:t>
            </a:r>
          </a:p>
          <a:p>
            <a:pPr marL="520304" lvl="2" indent="-180975">
              <a:defRPr/>
            </a:pPr>
            <a:r>
              <a:rPr lang="en-US" dirty="0"/>
              <a:t>Widespread scanning and exploitation via scripted tools</a:t>
            </a:r>
          </a:p>
          <a:p>
            <a:pPr marL="520304" lvl="2" indent="-180975">
              <a:defRPr/>
            </a:pPr>
            <a:r>
              <a:rPr lang="en-US" dirty="0"/>
              <a:t>Hand-installed tools and toolkits on compromised hosts (</a:t>
            </a:r>
            <a:r>
              <a:rPr lang="en-US" dirty="0" err="1"/>
              <a:t>unix</a:t>
            </a:r>
            <a:r>
              <a:rPr lang="en-US" dirty="0"/>
              <a:t>)</a:t>
            </a:r>
          </a:p>
          <a:p>
            <a:pPr marL="253604" lvl="1" indent="-167879">
              <a:buNone/>
              <a:defRPr/>
            </a:pPr>
            <a:r>
              <a:rPr lang="en-US" b="1" dirty="0">
                <a:solidFill>
                  <a:srgbClr val="C0504D"/>
                </a:solidFill>
              </a:rPr>
              <a:t>Use</a:t>
            </a:r>
          </a:p>
          <a:p>
            <a:pPr marL="520304" lvl="2" indent="-180975">
              <a:defRPr/>
            </a:pPr>
            <a:r>
              <a:rPr lang="en-US" dirty="0"/>
              <a:t>Hand executed on source host</a:t>
            </a:r>
          </a:p>
          <a:p>
            <a:pPr marL="253604" lvl="1" indent="-167879">
              <a:defRPr/>
            </a:pPr>
            <a:endParaRPr lang="en-US" dirty="0"/>
          </a:p>
        </p:txBody>
      </p:sp>
    </p:spTree>
    <p:extLst>
      <p:ext uri="{BB962C8B-B14F-4D97-AF65-F5344CB8AC3E}">
        <p14:creationId xmlns:p14="http://schemas.microsoft.com/office/powerpoint/2010/main" val="12147836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4718</TotalTime>
  <Words>4773</Words>
  <Application>Microsoft Macintosh PowerPoint</Application>
  <PresentationFormat>On-screen Show (16:9)</PresentationFormat>
  <Paragraphs>673</Paragraphs>
  <Slides>70</Slides>
  <Notes>47</Notes>
  <HiddenSlides>4</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3" baseType="lpstr">
      <vt:lpstr>American Typewriter</vt:lpstr>
      <vt:lpstr>Arial</vt:lpstr>
      <vt:lpstr>Average</vt:lpstr>
      <vt:lpstr>Calibri</vt:lpstr>
      <vt:lpstr>Courier New</vt:lpstr>
      <vt:lpstr>Raleway</vt:lpstr>
      <vt:lpstr>StarSymbol</vt:lpstr>
      <vt:lpstr>Symbol</vt:lpstr>
      <vt:lpstr>Tahoma</vt:lpstr>
      <vt:lpstr>Times New Roman</vt:lpstr>
      <vt:lpstr>Wingdings</vt:lpstr>
      <vt:lpstr>Office Theme</vt:lpstr>
      <vt:lpstr>Visio</vt:lpstr>
      <vt:lpstr>Denial of Service Attacks</vt:lpstr>
      <vt:lpstr>PowerPoint Presentation</vt:lpstr>
      <vt:lpstr>PowerPoint Presentation</vt:lpstr>
      <vt:lpstr>IoT-Based Botnets (More on Botnets Soon…)</vt:lpstr>
      <vt:lpstr>Mirai DDoS Post-Mortem</vt:lpstr>
      <vt:lpstr>Denial of Service: What is it?</vt:lpstr>
      <vt:lpstr>Targets of Attack</vt:lpstr>
      <vt:lpstr>Denial of Service: Common Themes</vt:lpstr>
      <vt:lpstr>Early Denial of Service</vt:lpstr>
      <vt:lpstr>Basic Amplification Attack</vt:lpstr>
      <vt:lpstr>Transmission Control Protocol (TCP)</vt:lpstr>
      <vt:lpstr>PowerPoint Presentation</vt:lpstr>
      <vt:lpstr>TCP Connection Management</vt:lpstr>
      <vt:lpstr>TCP: 3-Way Handshake</vt:lpstr>
      <vt:lpstr>TCP Handshake</vt:lpstr>
      <vt:lpstr>TCP SYN Flooding</vt:lpstr>
      <vt:lpstr>SYN Flooding</vt:lpstr>
      <vt:lpstr>A Classic SYN Flood Example</vt:lpstr>
      <vt:lpstr>Domain Name System (DNS)</vt:lpstr>
      <vt:lpstr>DNS DoS Attacks</vt:lpstr>
      <vt:lpstr>Root Level DNS Attacks</vt:lpstr>
      <vt:lpstr>DNS Amplification  (Common Today)</vt:lpstr>
      <vt:lpstr>DoS of SSL/TLS</vt:lpstr>
      <vt:lpstr>Defenses</vt:lpstr>
      <vt:lpstr>Mirai DDoS: Defenses</vt:lpstr>
      <vt:lpstr>Defense: Ingress Filtering</vt:lpstr>
      <vt:lpstr>Preventing Denial of Service</vt:lpstr>
      <vt:lpstr>Defense: TCP SYN cookies</vt:lpstr>
      <vt:lpstr>TCP SYN cookie</vt:lpstr>
      <vt:lpstr>SYN Cookies</vt:lpstr>
      <vt:lpstr>Defense: uRPF Checks</vt:lpstr>
      <vt:lpstr>Problems with uRPF</vt:lpstr>
      <vt:lpstr>China’s Great Cannon</vt:lpstr>
      <vt:lpstr>“On-Path” Attack System</vt:lpstr>
      <vt:lpstr>China’s “Great Cannon”</vt:lpstr>
      <vt:lpstr>Great Cannon: Inject Javascript</vt:lpstr>
      <vt:lpstr>Great Cannon: Direct HTTP at Victim</vt:lpstr>
      <vt:lpstr>Where Were the Attacking Clients?</vt:lpstr>
      <vt:lpstr>What Domains Had Code Injected?</vt:lpstr>
      <vt:lpstr>Active Probing</vt:lpstr>
      <vt:lpstr>Circumventing Internet Censorship Using Proxies </vt:lpstr>
      <vt:lpstr>Circumventing Internet Censorship Using Proxies </vt:lpstr>
      <vt:lpstr>How GFW Discovers Hidden Circumvention Servers*  </vt:lpstr>
      <vt:lpstr>Censorship Arms Race: GFW vs. Tor </vt:lpstr>
      <vt:lpstr>Censorship Arms Race: GFW vs. Tor </vt:lpstr>
      <vt:lpstr>Censorship Arms Race: GFW vs. Tor </vt:lpstr>
      <vt:lpstr>Censorship Arms Race: GFW vs. Tor </vt:lpstr>
      <vt:lpstr>Fingerprinting the Tor TLS Handshake </vt:lpstr>
      <vt:lpstr>Censorship Arms Race: GFW vs. Tor </vt:lpstr>
      <vt:lpstr>Tor Pluggable Transport</vt:lpstr>
      <vt:lpstr>Encryption Reduces Blocking Accuracy   </vt:lpstr>
      <vt:lpstr>How Does GFW Block Tor Hidden Circumvention Servers? </vt:lpstr>
      <vt:lpstr>Censorship Arms Race: GFW vs. Tor </vt:lpstr>
      <vt:lpstr>Questions about Active Probing</vt:lpstr>
      <vt:lpstr>Data: Shadow Infrastructure </vt:lpstr>
      <vt:lpstr>Data: Sybil</vt:lpstr>
      <vt:lpstr>Data: Server Logs</vt:lpstr>
      <vt:lpstr>Data</vt:lpstr>
      <vt:lpstr>How to Distinguish Probers from Genuine Clients?</vt:lpstr>
      <vt:lpstr>How Many Unique Probers?</vt:lpstr>
      <vt:lpstr>Where Are the Probers Coming from?</vt:lpstr>
      <vt:lpstr>Fingerprinting Active Probers   </vt:lpstr>
      <vt:lpstr>Can We Fingerprint Active Probers? </vt:lpstr>
      <vt:lpstr>Fingerprinting Active Probers </vt:lpstr>
      <vt:lpstr>Fingerprinting Active Probers </vt:lpstr>
      <vt:lpstr>What do These Patterns Mean?</vt:lpstr>
      <vt:lpstr>How Quickly Do Active Probes Show Up? </vt:lpstr>
      <vt:lpstr>Is Active Probing Effective? </vt:lpstr>
      <vt:lpstr>Active Probing: Summary</vt:lpstr>
      <vt:lpstr>PowerPoint Presentation</vt:lpstr>
    </vt:vector>
  </TitlesOfParts>
  <Company>Georgia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Denial of Service,  Amplification, Reflection COS 432: Information Security </dc:title>
  <dc:creator>Nick Feamster</dc:creator>
  <cp:lastModifiedBy>Nick Feamster</cp:lastModifiedBy>
  <cp:revision>92</cp:revision>
  <dcterms:created xsi:type="dcterms:W3CDTF">2016-11-14T11:51:30Z</dcterms:created>
  <dcterms:modified xsi:type="dcterms:W3CDTF">2023-01-26T19:18:21Z</dcterms:modified>
</cp:coreProperties>
</file>